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57" r:id="rId3"/>
    <p:sldId id="272" r:id="rId4"/>
    <p:sldId id="271" r:id="rId5"/>
    <p:sldId id="270" r:id="rId6"/>
    <p:sldId id="273" r:id="rId7"/>
    <p:sldId id="276" r:id="rId8"/>
    <p:sldId id="275" r:id="rId9"/>
    <p:sldId id="274" r:id="rId10"/>
    <p:sldId id="279" r:id="rId11"/>
    <p:sldId id="278" r:id="rId12"/>
    <p:sldId id="281" r:id="rId13"/>
    <p:sldId id="282" r:id="rId14"/>
    <p:sldId id="294" r:id="rId15"/>
    <p:sldId id="295" r:id="rId16"/>
    <p:sldId id="283" r:id="rId17"/>
    <p:sldId id="284" r:id="rId18"/>
    <p:sldId id="285" r:id="rId19"/>
    <p:sldId id="280" r:id="rId20"/>
    <p:sldId id="287" r:id="rId21"/>
    <p:sldId id="290" r:id="rId22"/>
    <p:sldId id="288" r:id="rId23"/>
    <p:sldId id="289" r:id="rId24"/>
    <p:sldId id="291" r:id="rId25"/>
    <p:sldId id="286" r:id="rId26"/>
    <p:sldId id="293" r:id="rId27"/>
    <p:sldId id="277" r:id="rId28"/>
    <p:sldId id="292"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94547" autoAdjust="0"/>
  </p:normalViewPr>
  <p:slideViewPr>
    <p:cSldViewPr>
      <p:cViewPr varScale="1">
        <p:scale>
          <a:sx n="87" d="100"/>
          <a:sy n="87" d="100"/>
        </p:scale>
        <p:origin x="1032" y="184"/>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4/18/23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16.151"/>
    </inkml:context>
    <inkml:brush xml:id="br0">
      <inkml:brushProperty name="width" value="0.05" units="cm"/>
      <inkml:brushProperty name="height" value="0.05" units="cm"/>
      <inkml:brushProperty name="color" value="#E71224"/>
    </inkml:brush>
  </inkml:definitions>
  <inkml:trace contextRef="#ctx0" brushRef="#br0">0 92 24575,'15'-9'0,"-2"-5"0,1 8 0,-4-6 0,4 7 0,-1-1 0,-2 2 0,7 4 0,-8 0 0,15-5 0,-12 4 0,19-10 0,-15 10 0,17-10 0,-6 10 0,-4-5 0,9 6 0,-21 0 0,13 9 0,-14-7 0,7 6 0,17 0 0,-11-7 0,17 11 0,-27-11 0,4 3 0,-8 0 0,4-3 0,-5 8 0,5-8 0,-8 7 0,6-3 0,-6 0 0,3 0 0,0-1 0,1 1 0,-1 8 0,-4-2 0,4 2 0,-4-3 0,0 3 0,7 2 0,-10 4 0,11-5 0,-8 4 0,0-8 0,0 8 0,-5-8 0,0 4 0,-5-1 0,4-2 0,-11 2 0,6 1 0,-8-4 0,5 4 0,4-5 0,-8 5 0,11-4 0,-11-1 0,8 0 0,-8-4 0,-9 11 0,9-5 0,-7 0 0,11-6 0,-2-1 0,-6-3 0,2 3 0,1 0 0,0-3 0,1 7 0,-2-6 0,0 2 0,2-4 0,4 4 0,-1-3 0,5 7 0,-3-7 0,7 8 0,-8-8 0,8 7 0,-7-3 0,-9 0 0,0-1 0,-5-4 0,9 5 0,3 0 0,1 0 0,4 3 0,-3-7 0,2 8 0,-3-8 0,0 3 0,-1 0 0,1 1 0,0 1 0,-1 2 0,1-7 0,4 7 0,-4-7 0,8 8 0,-7-8 0,7 7 0,-3-3 0,12 0 0,-2 0 0,8-5 0,-1-5 0,-2 4 0,6-3 0,-2 8 0,0 2 0,-2-1 0,8 4 0,-4-8 0,1 9 0,-2-5 0,-5 5 0,7-5 0,1-1 0,0-4 0,0 0 0,-9 4 0,3-3 0,-4 3 0,1-4 0,8 0 0,-3 0 0,-1 0 0,4 0 0,-8 0 0,8 0 0,-4 0 0,1 0 0,-1 0 0,-5 0 0,4 0 0,-2 0 0,2 0 0,-3 0 0,3 0 0,-7 4 0,7-3 0,-8 8 0,9-8 0,-4 3 0,4 0 0,-5-3 0,5 8 0,0-4 0,-3 4 0,1-4 0,-7 4 0,5-8 0,-1 3 0,-4 0 0,3-3 0,-7 3 0,4-4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20.160"/>
    </inkml:context>
    <inkml:brush xml:id="br0">
      <inkml:brushProperty name="width" value="0.05" units="cm"/>
      <inkml:brushProperty name="height" value="0.05" units="cm"/>
      <inkml:brushProperty name="color" value="#E71224"/>
    </inkml:brush>
  </inkml:definitions>
  <inkml:trace contextRef="#ctx0" brushRef="#br0">1351 1206 24575,'-21'11'0,"-3"-6"0,-12 6 0,-13-10 0,-32 4 0,33-5 0,-18 0 0,44 0 0,1 0 0,-13 6 0,14-5 0,-7 4 0,1-10 0,5 4 0,-1-5 0,5 2 0,6-1 0,-2-4 0,3 3 0,-3 2 0,-2 4 0,-11-10 0,5 3 0,-1-13 0,9 13 0,7-5 0,-2 11 0,-1-12 0,-2 11 0,-2-10 0,8 7 0,-4 0 0,4-4 0,-8 8 0,2-11 0,-2 10 0,-1-11 0,4 4 0,-4-2 0,1-2 0,2 8 0,2-4 0,1 4 0,-2-4 0,-4-1 0,-1 1 0,-3 0 0,4-1 0,-5-3 0,-7-4 0,5 2 0,-5-5 0,-1 8 0,7-2 0,-2 4 0,8-4 0,5 8 0,-1-6 0,1 6 0,0-3 0,-1 4 0,-3-3 0,2 2 0,-2-3 0,8 0 0,-8-5 0,7 8 0,-8-7 0,5 8 0,4-4 0,-3 4 0,2-4 0,1 4 0,-7-4 0,10-1 0,-11 5 0,12-3 0,-7 3 0,2-5 0,-3 1 0,0-5 0,4 4 0,-4 1 0,8-11 0,-7 11 0,7-12 0,-3 8 0,4-2 0,0-4 0,0 5 0,0-11 0,0 12 0,0-8 0,0 12 0,0-5 0,0 0 0,4 3 0,-3-1 0,7 2 0,-7 0 0,3-3 0,-4-1 0,5-1 0,0-3 0,0 3 0,7 2 0,-5-1 0,10 4 0,-10-4 0,9 5 0,-14-1 0,11 1 0,-12 0 0,7-1 0,-7 1 0,3 0 0,1-1 0,0 5 0,4 1 0,1-4 0,-1 5 0,-4-9 0,3 11 0,-2-7 0,3 7 0,-4-8 0,3 8 0,-2-7 0,7 3 0,-2-1 0,2-2 0,-3 3 0,3-4 0,2 3 0,3-2 0,1 3 0,-4 0 0,-2-4 0,1 4 0,8-5 0,-6 4 0,10 1 0,-20 1 0,10 3 0,-5-4 0,3 5 0,4-4 0,-7 3 0,-2-7 0,3 7 0,-1-3 0,3 4 0,0 0 0,7 0 0,-9 0 0,14 0 0,-12 0 0,1-4 0,10 3 0,-9-4 0,18 5 0,-5 0 0,6 0 0,-11 0 0,2 0 0,-12 5 0,5-4 0,0 3 0,-5-4 0,0 0 0,-9 4 0,3-3 0,2 3 0,26-4 0,-17 0 0,20 0 0,-16 5 0,-3 1 0,2 0 0,-4 3 0,-3-8 0,11 13 0,-10-11 0,17 13 0,-16-11 0,9 6 0,14 2 0,-24-3 0,22-2 0,-28 0 0,9-2 0,2 15 0,-2-13 0,-2 12 0,1-15 0,-8 0 0,8 0 0,4 5 0,20 0 0,-6 11 0,5-7 0,-22-5 0,6 1 0,-9-1 0,6 3 0,-4 5 0,-3-10 0,3 9 0,-3-9 0,3 6 0,-8-4 0,4-3 0,-9 2 0,3-3 0,-7 9 0,3-4 0,0 4 0,2-5 0,3 0 0,0 5 0,-3 0 0,-2 5 0,-4 7 0,4-5 0,-3 1 0,3-4 0,-8-8 0,3 4 0,-3-1 0,0 2 0,-2 4 0,1-1 0,-3 1 0,3-8 0,-5 1 0,5-7 0,-3 9 0,7-4 0,-8 0 0,8-2 0,-11 1 0,10 2 0,-15-2 0,15-1 0,-10-2 0,11 3 0,-8 0 0,8 1 0,-7-1 0,3-4 0,-1 4 0,-2-8 0,3 11 0,0-6 0,-4 8 0,4-9 0,0 8 0,-3-11 0,2 10 0,-3-11 0,4 7 0,1-2 0,0-1 0,3 3 0,-8-3 0,4 5 0,-4-1 0,-1 0 0,5 1 0,1-1 0,4 1 0,-4-1 0,-1-4 0,-1 3 0,2-2 0,0-1 0,3 3 0,-7-3 0,7 5 0,-8-5 0,4 3 0,-4-3 0,4 5 0,-4-5 0,8 3 0,-7-2 0,7 3 0,-7-4 0,2 3 0,-3-7 0,0 4 0,-1-5 0,5 4 0,-3-3 0,2 7 0,1-3 0,-3 1 0,7 2 0,-3-3 0,0 0 0,-6-1 0,4 1 0,-7-4 0,12 7 0,-7-7 0,7 7 0,-3-7 0,4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16.151"/>
    </inkml:context>
    <inkml:brush xml:id="br0">
      <inkml:brushProperty name="width" value="0.05" units="cm"/>
      <inkml:brushProperty name="height" value="0.05" units="cm"/>
      <inkml:brushProperty name="color" value="#E71224"/>
    </inkml:brush>
  </inkml:definitions>
  <inkml:trace contextRef="#ctx0" brushRef="#br0">0 92 24575,'15'-9'0,"-2"-5"0,1 8 0,-4-6 0,4 7 0,-1-1 0,-2 2 0,7 4 0,-8 0 0,15-5 0,-12 4 0,19-10 0,-15 10 0,17-10 0,-6 10 0,-4-5 0,9 6 0,-21 0 0,13 9 0,-14-7 0,7 6 0,17 0 0,-11-7 0,17 11 0,-27-11 0,4 3 0,-8 0 0,4-3 0,-5 8 0,5-8 0,-8 7 0,6-3 0,-6 0 0,3 0 0,0-1 0,1 1 0,-1 8 0,-4-2 0,4 2 0,-4-3 0,0 3 0,7 2 0,-10 4 0,11-5 0,-8 4 0,0-8 0,0 8 0,-5-8 0,0 4 0,-5-1 0,4-2 0,-11 2 0,6 1 0,-8-4 0,5 4 0,4-5 0,-8 5 0,11-4 0,-11-1 0,8 0 0,-8-4 0,-9 11 0,9-5 0,-7 0 0,11-6 0,-2-1 0,-6-3 0,2 3 0,1 0 0,0-3 0,1 7 0,-2-6 0,0 2 0,2-4 0,4 4 0,-1-3 0,5 7 0,-3-7 0,7 8 0,-8-8 0,8 7 0,-7-3 0,-9 0 0,0-1 0,-5-4 0,9 5 0,3 0 0,1 0 0,4 3 0,-3-7 0,2 8 0,-3-8 0,0 3 0,-1 0 0,1 1 0,0 1 0,-1 2 0,1-7 0,4 7 0,-4-7 0,8 8 0,-7-8 0,7 7 0,-3-3 0,12 0 0,-2 0 0,8-5 0,-1-5 0,-2 4 0,6-3 0,-2 8 0,0 2 0,-2-1 0,8 4 0,-4-8 0,1 9 0,-2-5 0,-5 5 0,7-5 0,1-1 0,0-4 0,0 0 0,-9 4 0,3-3 0,-4 3 0,1-4 0,8 0 0,-3 0 0,-1 0 0,4 0 0,-8 0 0,8 0 0,-4 0 0,1 0 0,-1 0 0,-5 0 0,4 0 0,-2 0 0,2 0 0,-3 0 0,3 0 0,-7 4 0,7-3 0,-8 8 0,9-8 0,-4 3 0,4 0 0,-5-3 0,5 8 0,0-4 0,-3 4 0,1-4 0,-7 4 0,5-8 0,-1 3 0,-4 0 0,3-3 0,-7 3 0,4-4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20.160"/>
    </inkml:context>
    <inkml:brush xml:id="br0">
      <inkml:brushProperty name="width" value="0.05" units="cm"/>
      <inkml:brushProperty name="height" value="0.05" units="cm"/>
      <inkml:brushProperty name="color" value="#E71224"/>
    </inkml:brush>
  </inkml:definitions>
  <inkml:trace contextRef="#ctx0" brushRef="#br0">1351 1206 24575,'-21'11'0,"-3"-6"0,-12 6 0,-13-10 0,-32 4 0,33-5 0,-18 0 0,44 0 0,1 0 0,-13 6 0,14-5 0,-7 4 0,1-10 0,5 4 0,-1-5 0,5 2 0,6-1 0,-2-4 0,3 3 0,-3 2 0,-2 4 0,-11-10 0,5 3 0,-1-13 0,9 13 0,7-5 0,-2 11 0,-1-12 0,-2 11 0,-2-10 0,8 7 0,-4 0 0,4-4 0,-8 8 0,2-11 0,-2 10 0,-1-11 0,4 4 0,-4-2 0,1-2 0,2 8 0,2-4 0,1 4 0,-2-4 0,-4-1 0,-1 1 0,-3 0 0,4-1 0,-5-3 0,-7-4 0,5 2 0,-5-5 0,-1 8 0,7-2 0,-2 4 0,8-4 0,5 8 0,-1-6 0,1 6 0,0-3 0,-1 4 0,-3-3 0,2 2 0,-2-3 0,8 0 0,-8-5 0,7 8 0,-8-7 0,5 8 0,4-4 0,-3 4 0,2-4 0,1 4 0,-7-4 0,10-1 0,-11 5 0,12-3 0,-7 3 0,2-5 0,-3 1 0,0-5 0,4 4 0,-4 1 0,8-11 0,-7 11 0,7-12 0,-3 8 0,4-2 0,0-4 0,0 5 0,0-11 0,0 12 0,0-8 0,0 12 0,0-5 0,0 0 0,4 3 0,-3-1 0,7 2 0,-7 0 0,3-3 0,-4-1 0,5-1 0,0-3 0,0 3 0,7 2 0,-5-1 0,10 4 0,-10-4 0,9 5 0,-14-1 0,11 1 0,-12 0 0,7-1 0,-7 1 0,3 0 0,1-1 0,0 5 0,4 1 0,1-4 0,-1 5 0,-4-9 0,3 11 0,-2-7 0,3 7 0,-4-8 0,3 8 0,-2-7 0,7 3 0,-2-1 0,2-2 0,-3 3 0,3-4 0,2 3 0,3-2 0,1 3 0,-4 0 0,-2-4 0,1 4 0,8-5 0,-6 4 0,10 1 0,-20 1 0,10 3 0,-5-4 0,3 5 0,4-4 0,-7 3 0,-2-7 0,3 7 0,-1-3 0,3 4 0,0 0 0,7 0 0,-9 0 0,14 0 0,-12 0 0,1-4 0,10 3 0,-9-4 0,18 5 0,-5 0 0,6 0 0,-11 0 0,2 0 0,-12 5 0,5-4 0,0 3 0,-5-4 0,0 0 0,-9 4 0,3-3 0,2 3 0,26-4 0,-17 0 0,20 0 0,-16 5 0,-3 1 0,2 0 0,-4 3 0,-3-8 0,11 13 0,-10-11 0,17 13 0,-16-11 0,9 6 0,14 2 0,-24-3 0,22-2 0,-28 0 0,9-2 0,2 15 0,-2-13 0,-2 12 0,1-15 0,-8 0 0,8 0 0,4 5 0,20 0 0,-6 11 0,5-7 0,-22-5 0,6 1 0,-9-1 0,6 3 0,-4 5 0,-3-10 0,3 9 0,-3-9 0,3 6 0,-8-4 0,4-3 0,-9 2 0,3-3 0,-7 9 0,3-4 0,0 4 0,2-5 0,3 0 0,0 5 0,-3 0 0,-2 5 0,-4 7 0,4-5 0,-3 1 0,3-4 0,-8-8 0,3 4 0,-3-1 0,0 2 0,-2 4 0,1-1 0,-3 1 0,3-8 0,-5 1 0,5-7 0,-3 9 0,7-4 0,-8 0 0,8-2 0,-11 1 0,10 2 0,-15-2 0,15-1 0,-10-2 0,11 3 0,-8 0 0,8 1 0,-7-1 0,3-4 0,-1 4 0,-2-8 0,3 11 0,0-6 0,-4 8 0,4-9 0,0 8 0,-3-11 0,2 10 0,-3-11 0,4 7 0,1-2 0,0-1 0,3 3 0,-8-3 0,4 5 0,-4-1 0,-1 0 0,5 1 0,1-1 0,4 1 0,-4-1 0,-1-4 0,-1 3 0,2-2 0,0-1 0,3 3 0,-7-3 0,7 5 0,-8-5 0,4 3 0,-4-3 0,4 5 0,-4-5 0,8 3 0,-7-2 0,7 3 0,-7-4 0,2 3 0,-3-7 0,0 4 0,-1-5 0,5 4 0,-3-3 0,2 7 0,1-3 0,-3 1 0,7 2 0,-3-3 0,0 0 0,-6-1 0,4 1 0,-7-4 0,12 7 0,-7-7 0,7 7 0,-3-7 0,4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38.549"/>
    </inkml:context>
    <inkml:brush xml:id="br0">
      <inkml:brushProperty name="width" value="0.05" units="cm"/>
      <inkml:brushProperty name="height" value="0.05" units="cm"/>
      <inkml:brushProperty name="color" value="#E71224"/>
    </inkml:brush>
  </inkml:definitions>
  <inkml:trace contextRef="#ctx0" brushRef="#br0">20 13 24575,'14'0'0,"8"-5"0,6 3 0,0-3 0,6 5 0,22 0 0,42 10-438,-47-1 0,2 2 438,4 0 0,-3 0 0,27 8 0,-28-12 0,-12-7 0,-7 6 0,-17-5 0,8 4 0,-3 1 876,-9-1-876,7 1 0,-15 3 0,4-8 0,1 7 0,3-3 0,-2 9 0,-2-4 0,3 0 0,-5-2 0,2 1 0,0 13 0,-7-5 0,3 4 0,-1-7 0,-3-4 0,3 8 0,-8-8 0,3 4 0,-7-9 0,7 7 0,-7-10 0,-9 12 0,0-13 0,-9 9 0,-1-4 0,-14 14 0,1-11 0,-9 12 0,21-16 0,-20 9 0,3-1 0,3 1 0,3-6 0,25 0 0,-40-7 0,27 8 0,-23-8 0,37 7 0,3-3 0,-3 5 0,-2-5 0,-11-1 0,5-4 0,-1 0 0,0 0 0,11 0 0,-7 0 0,9 0 0,-1 0 0,1 0 0,0 0 0,3 4 0,-6-3 0,6 8 0,-12-4 0,8 0 0,-8-1 0,3-4 0,1 0 0,0 0 0,5 0 0,0 0 0,3 4 0,6-3 0,6 8 0,7-8 0,-3 3 0,16 6 0,-2 4 0,12 4 0,18 20 0,-25-22 0,36 26 0,-45-30 0,20 8 0,-25-11 0,2-3 0,-2 2 0,4 1 0,-5-2 0,-4 5 0,-2-11 0,-3 3 0,4-4 0,1 0 0,-1 0 0,1 0 0,-1 4 0,0-3 0,1 4 0,-1-5 0,0 0 0,1 0 0,-1 0 0,0 4 0,1-3 0,3 7 0,2-7 0,0 7 0,-2-6 0,-4 2 0,1-4 0,-5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43.124"/>
    </inkml:context>
    <inkml:brush xml:id="br0">
      <inkml:brushProperty name="width" value="0.05" units="cm"/>
      <inkml:brushProperty name="height" value="0.05" units="cm"/>
      <inkml:brushProperty name="color" value="#E71224"/>
    </inkml:brush>
  </inkml:definitions>
  <inkml:trace contextRef="#ctx0" brushRef="#br0">1328 1324 24575,'0'10'0,"-4"-5"0,-5 3 0,-6-7 0,1 4 0,0-5 0,5 0 0,-5 0 0,-22 0 0,12 0 0,-11 0 0,17 0 0,7 0 0,-6 0 0,2 0 0,-4 0 0,-7-6 0,6 5 0,-14-4 0,5 10 0,5-4 0,3 9 0,12-9 0,0 3 0,-1-4 0,-3 0 0,-10-5 0,7 3 0,-5-3 0,12 5 0,-1 0 0,1 0 0,-1 0 0,1 0 0,0 4 0,-12-3 0,8 3 0,-8-8 0,8 3 0,2-3 0,-14 4 0,1 0 0,0 0 0,-1-4 0,14 3 0,-7-8 0,8 8 0,-15-3 0,13 4 0,-14-4 0,20-1 0,-11-4 0,7 3 0,-5 2 0,-2 0 0,6 3 0,-2-3 0,-1 0 0,-8-3 0,1-2 0,-5-2 0,12 6 0,0-3 0,5 2 0,-1 1 0,1-3 0,-5 7 0,0-7 0,-1 2 0,-2-3 0,6 0 0,-2 3 0,3-2 0,1 7 0,4-7 0,-4 7 0,4-8 0,-8 4 0,2-8 0,-2 2 0,8-2 0,0-1 0,1 8 0,3-7 0,-3 4 0,0-6 0,3 1 0,-8 0 0,4 1 0,0-23 0,1-9 0,-1-8 0,-1 11 0,0 16 0,-3 11 0,8-10 0,-3 12 0,4-8 0,0 8 0,0-2 0,0 1 0,-4 4 0,3 2 0,-3 3 0,4-9 0,0 4 0,0-4 0,0 1 0,0-2 0,0 1 0,0-4 0,0 3 0,-4-3 0,3-1 0,-3 0 0,4 5 0,4-4 0,-3 3 0,3-3 0,0 3 0,-3 1 0,7 5 0,-2 0 0,3-5 0,0 8 0,1-11 0,3 7 0,-7-5 0,11 2 0,-11-1 0,20 8 0,-14-6 0,13 6 0,-14-7 0,6-2 0,-6-3 0,2 7 0,-3-5 0,-1 13 0,0-9 0,5 7 0,0-5 0,-3 1 0,1 0 0,-6-1 0,15 5 0,-9-3 0,21 7 0,-21-8 0,5 4 0,-4 0 0,-3-3 0,5 2 0,2 1 0,-2-3 0,4 3 0,-1 0 0,-3-4 0,2 8 0,-6-7 0,2 7 0,-3-3 0,3-5 0,2 7 0,-1-10 0,0 11 0,-5-3 0,5-1 0,-8 0 0,7 0 0,-8-3 0,4 2 0,1 1 0,-1 1 0,0 4 0,1 0 0,-1 0 0,5 0 0,-4 4 0,8 1 0,-4 1 0,5-2 0,7-4 0,-9 0 0,16 0 0,-17 0 0,10 0 0,-7 0 0,-4 0 0,-2 0 0,1 4 0,0 1 0,5 0 0,-4 0 0,10 0 0,-1 7 0,4-4 0,6 8 0,-13-15 0,13 10 0,-18-6 0,9 1 0,-10 3 0,4-4 0,-1 4 0,22 4 0,-8-2 0,6-2 0,-17 0 0,-12-8 0,-4 8 0,8-8 0,-3 7 0,9 2 0,0 0 0,-5-1 0,-4 0 0,-2-4 0,-3 8 0,5-2 0,-1 2 0,0-3 0,1-1 0,-1 0 0,0 1 0,-3-1 0,2-4 0,-7 4 0,7 0 0,-7 1 0,3 8 0,1-8 0,-4 4 0,3-5 0,-4 1 0,0-1 0,4 0 0,-3 1 0,3 11 0,0-5 0,-3 7 0,8-10 0,-8 1 0,7 0 0,-7 1 0,3 2 0,-4 6 0,0-3 0,0 7 0,0-1 0,0-10 0,0 10 0,0-16 0,0 8 0,0-4 0,-4 5 0,3-4 0,-3-2 0,4-4 0,0 1 0,0-1 0,-4 5 0,3-4 0,-3 4 0,4-1 0,0-2 0,0 6 0,-9-2 0,7-1 0,-10 0 0,6-5 0,-3 5 0,4-4 0,-3 4 0,2-9 0,1 3 0,1-3 0,4 5 0,0-1 0,-4-4 0,3 4 0,-7-4 0,6 4 0,-2 1 0,0-1 0,3 0 0,-7-3 0,3 2 0,-5-7 0,1 3 0,4 4 0,-4-1 0,4 6 0,0 1 0,-3-8 0,7 6 0,-8-6 0,8 3 0,-7 0 0,3 1 0,-1-1 0,-2 0 0,7 1 0,-7-5 0,7 3 0,-8-7 0,8 8 0,-7-4 0,3 0 0,0 3 0,-4-6 0,4 2 0,-8-4 0,6 4 0,-5-3 0,11 3 0,-3-4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48.245"/>
    </inkml:context>
    <inkml:brush xml:id="br0">
      <inkml:brushProperty name="width" value="0.05" units="cm"/>
      <inkml:brushProperty name="height" value="0.05" units="cm"/>
      <inkml:brushProperty name="color" value="#E71224"/>
    </inkml:brush>
  </inkml:definitions>
  <inkml:trace contextRef="#ctx0" brushRef="#br0">103 1 24575,'21'0'0,"-4"0"0,5 4 0,3-3 0,-13 3 0,35-4 0,-31 0 0,30 0 0,-29 0 0,9 4 0,-11-3 0,2 3 0,-2-4 0,4 0 0,-5 0 0,-4 4 0,-2-3 0,-3 4 0,9-1 0,-4-3 0,4 3 0,-5-4 0,0 4 0,1 5 0,3 2 0,-2 7 0,2-8 0,1-1 0,0 4 0,1-3 0,-2 9 0,-3-4 0,-5 10 0,-1-9 0,-4 6 0,0-8 0,0-5 0,0 12 0,0-8 0,0 8 0,-4-8 0,-1-6 0,-5 9 0,5-9 0,-3 2 0,3 3 0,-5-10 0,1 7 0,-12-4 0,8-4 0,-4 9 0,-3-9 0,12 3 0,-17-4 0,10 0 0,1 0 0,0 0 0,9 4 0,-3-3 0,-2 3 0,0-4 0,-4 0 0,5 0 0,0 5 0,-1-4 0,1 3 0,-5 0 0,4-3 0,-3 3 0,-9-4 0,6 0 0,-18 0 0,18 0 0,-17 0 0,16 4 0,-5-3 0,4 4 0,8-5 0,-4 0 0,1 0 0,3 0 0,-4 0 0,5 0 0,-1 0 0,1 0 0,0 0 0,-1 0 0,1 0 0,-1 0 0,14 4 0,-2-3 0,11 7 0,8-7 0,-4 3 0,5 0 0,-4-3 0,-4 4 0,13 0 0,14 4 0,-9-2 0,8 0 0,-25 2 0,10-2 0,-13 7 0,14-8 0,-4-2 0,-6-4 0,5 0 0,-11 0 0,-1 0 0,0 4 0,1-3 0,-1 4 0,0-1 0,1-3 0,-1 7 0,1-7 0,-1 8 0,0 0 0,1-3 0,-1 7 0,18 10 0,-13-9 0,14 13 0,-15-17 0,-7-1 0,7 4 0,-12 2 0,11 0 0,-9-2 0,5 1 0,-8 0 0,0 1 0,0 2 0,4-2 0,1 4 0,9-5 0,-4 0 0,0-1 0,-2 2 0,-7-1 0,3 0 0,0 0 0,-3-4 0,3 3 0,-4-3 0,0-1 0,0 1 0,0-1 0,0 0 0,-4-4 0,-1 0 0,-4-5 0,-1 4 0,-3-3 0,2 3 0,-6-4 0,2 0 0,1 0 0,0-4 0,5 3 0,-1-3 0,5 8 0,-7-3 0,1-1 0,-3-1 0,0-3 0,-7 4 0,5-5 0,-18-1 0,5 1 0,-6-1 0,-1 6 0,8 0 0,1 0 0,9 0 0,3 0 0,-3 0 0,4 0 0,-1 0 0,-3 0 0,8 0 0,-3 0 0,3 0 0,1 0 0,-1 0 0,1 0 0,0 0 0,-5 0 0,0 4 0,-5-2 0,4 2 0,-2-4 0,2-4 0,1 2 0,4-2 0,6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20:53:53.136"/>
    </inkml:context>
    <inkml:brush xml:id="br0">
      <inkml:brushProperty name="width" value="0.05" units="cm"/>
      <inkml:brushProperty name="height" value="0.05" units="cm"/>
      <inkml:brushProperty name="color" value="#E71224"/>
    </inkml:brush>
  </inkml:definitions>
  <inkml:trace contextRef="#ctx0" brushRef="#br0">1337 1765 24575,'-5'4'0,"-3"1"0,7 4 0,-8-4 0,0 0 0,-5-5 0,-5 0 0,0 0 0,-7 5 0,-2-4 0,-22 5 0,-3-14 0,12 6 0,-19-5 0,44 7 0,-15 4 0,23-3 0,-1 3 0,-2 0 0,-2-2 0,3-2 0,-3-2 0,2-2 0,-2 0 0,3 3 0,1-3 0,0 4 0,-1-4 0,-3 3 0,-9-9 0,5 9 0,-8-9 0,15 9 0,-8-7 0,3 3 0,1 0 0,0 1 0,1 4 0,-2-5 0,1 0 0,-4-4 0,3-5 0,-3 4 0,3-4 0,1 5 0,5 4 0,0-4 0,-5 8 0,-8-8 0,6 3 0,-6 0 0,13-2 0,-4 7 0,2-8 0,2 4 0,0 0 0,4-3 0,-4 7 0,0-8 0,-1 8 0,1-3 0,-1 4 0,1-4 0,0-5 0,-12-3 0,12-2 0,-11 4 0,15 0 0,-4 5 0,4-3 0,-8 3 0,11-5 0,-15 1 0,11 4 0,-7-4 0,3 8 0,1-7 0,4 3 0,-4-5 0,4 5 0,-4-7 0,-1 1 0,1-7 0,0 3 0,3-3 0,-2 12 0,3-10 0,-4 9 0,3-18 0,-6 9 0,10-32 0,-11 28 0,8-15 0,-4 26 0,-1-5 0,5 0 0,1-1 0,4-3 0,-8 8 0,6-3 0,-7-1 0,9 4 0,0-4 0,-5-7 0,0 5 0,-2-7 0,3 10 0,4-1 0,0 4 0,0-15 0,0 8 0,-4-1 0,3 6 0,-3-5 0,4 4 0,0-19 0,0 15 0,0-17 0,0 18 0,0-5 0,0-1 0,0 6 0,4-6 0,-3 8 0,7 1 0,-7 2 0,8-2 0,-8-8 0,7 8 0,-7-12 0,7 19 0,-3-11 0,1 7 0,-2-5 0,-4 2 0,4 3 0,2-11 0,0 5 0,-1-6 0,-5 8 0,4 5 0,2-1 0,-1 1 0,-1 0 0,-4-1 0,0 1 0,4 0 0,1-5 0,5 0 0,-1-1 0,0 6 0,-3 0 0,-2 4 0,4-4 0,-2 3 0,8-2 0,-9 3 0,3 0 0,-2 1 0,-1-1 0,7 0 0,-10-4 0,11 4 0,-8-4 0,4 8 0,5-11 0,-4 6 0,4-4 0,-5 2 0,1 3 0,-1-1 0,4 2 0,-2 0 0,-2-1 0,4 0 0,-3 1 0,5 4 0,10 0 0,-13 0 0,9-5 0,-11 4 0,3-7 0,2-1 0,4 2 0,-5-9 0,0 10 0,7-4 0,-9 6 0,21-7 0,-17 9 0,11-17 0,-9 17 0,-3-7 0,-1 9 0,-1-4 0,-3 3 0,8-3 0,-3 4 0,-1 0 0,4-4 0,-8 3 0,4-7 0,-9 2 0,8 1 0,-3-3 0,5 7 0,-2-3 0,-4-1 0,1 4 0,-1-3 0,1 4 0,11 0 0,3 0 0,4 0 0,-6 0 0,-8 4 0,-5-3 0,0 4 0,1-5 0,-1 0 0,0 0 0,13 0 0,-10 4 0,9-3 0,-12 3 0,12-4 0,-4 8 0,5-6 0,-8 7 0,7-9 0,3 0 0,-4 4 0,4 5 0,-18-3 0,12 7 0,-4-8 0,1 5 0,3 3 0,-8-3 0,15 10 0,-8-4 0,35 31 0,-30-30 0,22 26 0,-34-37 0,4 8 0,-5-5 0,-4 0 0,8-3 0,-7-2 0,7 4 0,1 2 0,-8 5 0,2 10 0,-8-8 0,5 5 0,0-9 0,0 9 0,3-6 0,-2 6 0,-1-4 0,-1-8 0,0 0 0,2 10 0,0-8 0,-1 22 0,-1-18 0,2 6 0,-1-13 0,3 0 0,-7 5 0,7-4 0,-6 4 0,2-5 0,0 5 0,-3 0 0,3 1 0,-4 10 0,0-13 0,0 14 0,0-12 0,0 12 0,4-9 0,-3 8 0,3-14 0,-4 2 0,0-3 0,5-1 0,-4 0 0,3 5 0,-4 8 0,0-1 0,0 1 0,4-5 0,-3-6 0,3 7 0,-9 4 0,3-2 0,-3 2 0,5-8 0,0 0 0,0 8 0,0-6 0,-4 5 0,3-11 0,-3-1 0,-1 12 0,-1-13 0,-6 24 0,7-24 0,-5 9 0,5-9 0,-4-2 0,-1 3 0,5 0 0,-3-3 0,3 6 0,0-6 0,0 8 0,1-9 0,-1 8 0,-4-3 0,-1 0 0,5 3 0,-3-12 0,3 7 0,-1-3 0,-2 1 0,7 2 0,-7-7 0,7 7 0,-4-2 0,1-1 0,3 3 0,-7-3 0,3 5 0,-5-5 0,5 3 0,-3-3 0,3 5 0,-1-1 0,-2-4 0,7 8 0,-7-11 0,7 10 0,-8-6 0,8 3 0,-7 4 0,3-2 0,-5-2 0,1-1 0,4-2 0,-3-1 0,7 3 0,-8-3 0,4 9 0,0-4 0,-4 4 0,8-5 0,-7 1 0,3-1 0,0 0 0,-4-3 0,8 2 0,-7-3 0,3 0 0,0 4 0,-4-8 0,4 3 0,0 0 0,-3-3 0,7 7 0,-4-7 0,5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4/18/23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achieve 0 bias? How do we achieve 0 variance?</a:t>
            </a:r>
          </a:p>
        </p:txBody>
      </p:sp>
      <p:sp>
        <p:nvSpPr>
          <p:cNvPr id="4" name="Slide Number Placeholder 3"/>
          <p:cNvSpPr>
            <a:spLocks noGrp="1"/>
          </p:cNvSpPr>
          <p:nvPr>
            <p:ph type="sldNum" sz="quarter" idx="5"/>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393227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example on whiteboard.</a:t>
            </a:r>
          </a:p>
        </p:txBody>
      </p:sp>
      <p:sp>
        <p:nvSpPr>
          <p:cNvPr id="4" name="Slide Number Placeholder 3"/>
          <p:cNvSpPr>
            <a:spLocks noGrp="1"/>
          </p:cNvSpPr>
          <p:nvPr>
            <p:ph type="sldNum" sz="quarter" idx="5"/>
          </p:nvPr>
        </p:nvSpPr>
        <p:spPr/>
        <p:txBody>
          <a:bodyPr/>
          <a:lstStyle/>
          <a:p>
            <a:fld id="{01F2A70B-78F2-4DCF-B53B-C990D2FAFB8A}" type="slidenum">
              <a:rPr lang="en-CA" smtClean="0"/>
              <a:t>12</a:t>
            </a:fld>
            <a:endParaRPr lang="en-CA"/>
          </a:p>
        </p:txBody>
      </p:sp>
    </p:spTree>
    <p:extLst>
      <p:ext uri="{BB962C8B-B14F-4D97-AF65-F5344CB8AC3E}">
        <p14:creationId xmlns:p14="http://schemas.microsoft.com/office/powerpoint/2010/main" val="122657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additional regularization beyond traditional GBM</a:t>
            </a:r>
          </a:p>
        </p:txBody>
      </p:sp>
      <p:sp>
        <p:nvSpPr>
          <p:cNvPr id="4" name="Slide Number Placeholder 3"/>
          <p:cNvSpPr>
            <a:spLocks noGrp="1"/>
          </p:cNvSpPr>
          <p:nvPr>
            <p:ph type="sldNum" sz="quarter" idx="5"/>
          </p:nvPr>
        </p:nvSpPr>
        <p:spPr/>
        <p:txBody>
          <a:bodyPr/>
          <a:lstStyle/>
          <a:p>
            <a:fld id="{01F2A70B-78F2-4DCF-B53B-C990D2FAFB8A}" type="slidenum">
              <a:rPr lang="en-CA" smtClean="0"/>
              <a:t>13</a:t>
            </a:fld>
            <a:endParaRPr lang="en-CA"/>
          </a:p>
        </p:txBody>
      </p:sp>
    </p:spTree>
    <p:extLst>
      <p:ext uri="{BB962C8B-B14F-4D97-AF65-F5344CB8AC3E}">
        <p14:creationId xmlns:p14="http://schemas.microsoft.com/office/powerpoint/2010/main" val="1391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additional regularization beyond traditional GBM</a:t>
            </a:r>
          </a:p>
        </p:txBody>
      </p:sp>
      <p:sp>
        <p:nvSpPr>
          <p:cNvPr id="4" name="Slide Number Placeholder 3"/>
          <p:cNvSpPr>
            <a:spLocks noGrp="1"/>
          </p:cNvSpPr>
          <p:nvPr>
            <p:ph type="sldNum" sz="quarter" idx="5"/>
          </p:nvPr>
        </p:nvSpPr>
        <p:spPr/>
        <p:txBody>
          <a:bodyPr/>
          <a:lstStyle/>
          <a:p>
            <a:fld id="{01F2A70B-78F2-4DCF-B53B-C990D2FAFB8A}" type="slidenum">
              <a:rPr lang="en-CA" smtClean="0"/>
              <a:t>14</a:t>
            </a:fld>
            <a:endParaRPr lang="en-CA"/>
          </a:p>
        </p:txBody>
      </p:sp>
    </p:spTree>
    <p:extLst>
      <p:ext uri="{BB962C8B-B14F-4D97-AF65-F5344CB8AC3E}">
        <p14:creationId xmlns:p14="http://schemas.microsoft.com/office/powerpoint/2010/main" val="663474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build the ensemble one tree at a time but what is the loss function that even our first tree is minimizing? Our base value will be a prediction of 0.5 Draw the idea.</a:t>
            </a:r>
          </a:p>
        </p:txBody>
      </p:sp>
      <p:sp>
        <p:nvSpPr>
          <p:cNvPr id="4" name="Slide Number Placeholder 3"/>
          <p:cNvSpPr>
            <a:spLocks noGrp="1"/>
          </p:cNvSpPr>
          <p:nvPr>
            <p:ph type="sldNum" sz="quarter" idx="5"/>
          </p:nvPr>
        </p:nvSpPr>
        <p:spPr/>
        <p:txBody>
          <a:bodyPr/>
          <a:lstStyle/>
          <a:p>
            <a:fld id="{01F2A70B-78F2-4DCF-B53B-C990D2FAFB8A}" type="slidenum">
              <a:rPr lang="en-CA" smtClean="0"/>
              <a:t>15</a:t>
            </a:fld>
            <a:endParaRPr lang="en-CA"/>
          </a:p>
        </p:txBody>
      </p:sp>
    </p:spTree>
    <p:extLst>
      <p:ext uri="{BB962C8B-B14F-4D97-AF65-F5344CB8AC3E}">
        <p14:creationId xmlns:p14="http://schemas.microsoft.com/office/powerpoint/2010/main" val="2771851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build the ensemble one tree at a time but what is the loss function that even our first tree is minimizing? Our base value will be a prediction of 0.5 Draw the idea.</a:t>
            </a:r>
          </a:p>
        </p:txBody>
      </p:sp>
      <p:sp>
        <p:nvSpPr>
          <p:cNvPr id="4" name="Slide Number Placeholder 3"/>
          <p:cNvSpPr>
            <a:spLocks noGrp="1"/>
          </p:cNvSpPr>
          <p:nvPr>
            <p:ph type="sldNum" sz="quarter" idx="5"/>
          </p:nvPr>
        </p:nvSpPr>
        <p:spPr/>
        <p:txBody>
          <a:bodyPr/>
          <a:lstStyle/>
          <a:p>
            <a:fld id="{01F2A70B-78F2-4DCF-B53B-C990D2FAFB8A}" type="slidenum">
              <a:rPr lang="en-CA" smtClean="0"/>
              <a:t>16</a:t>
            </a:fld>
            <a:endParaRPr lang="en-CA"/>
          </a:p>
        </p:txBody>
      </p:sp>
    </p:spTree>
    <p:extLst>
      <p:ext uri="{BB962C8B-B14F-4D97-AF65-F5344CB8AC3E}">
        <p14:creationId xmlns:p14="http://schemas.microsoft.com/office/powerpoint/2010/main" val="2242624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the approximation as a constant plus a variable.</a:t>
            </a:r>
          </a:p>
        </p:txBody>
      </p:sp>
      <p:sp>
        <p:nvSpPr>
          <p:cNvPr id="4" name="Slide Number Placeholder 3"/>
          <p:cNvSpPr>
            <a:spLocks noGrp="1"/>
          </p:cNvSpPr>
          <p:nvPr>
            <p:ph type="sldNum" sz="quarter" idx="5"/>
          </p:nvPr>
        </p:nvSpPr>
        <p:spPr/>
        <p:txBody>
          <a:bodyPr/>
          <a:lstStyle/>
          <a:p>
            <a:fld id="{01F2A70B-78F2-4DCF-B53B-C990D2FAFB8A}" type="slidenum">
              <a:rPr lang="en-CA" smtClean="0"/>
              <a:t>17</a:t>
            </a:fld>
            <a:endParaRPr lang="en-CA"/>
          </a:p>
        </p:txBody>
      </p:sp>
    </p:spTree>
    <p:extLst>
      <p:ext uri="{BB962C8B-B14F-4D97-AF65-F5344CB8AC3E}">
        <p14:creationId xmlns:p14="http://schemas.microsoft.com/office/powerpoint/2010/main" val="174643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objective also convex in terms of ft? Yes. That means that any minimum is also the GLOBAL minimum.</a:t>
            </a:r>
          </a:p>
        </p:txBody>
      </p:sp>
      <p:sp>
        <p:nvSpPr>
          <p:cNvPr id="4" name="Slide Number Placeholder 3"/>
          <p:cNvSpPr>
            <a:spLocks noGrp="1"/>
          </p:cNvSpPr>
          <p:nvPr>
            <p:ph type="sldNum" sz="quarter" idx="5"/>
          </p:nvPr>
        </p:nvSpPr>
        <p:spPr/>
        <p:txBody>
          <a:bodyPr/>
          <a:lstStyle/>
          <a:p>
            <a:fld id="{01F2A70B-78F2-4DCF-B53B-C990D2FAFB8A}" type="slidenum">
              <a:rPr lang="en-CA" smtClean="0"/>
              <a:t>18</a:t>
            </a:fld>
            <a:endParaRPr lang="en-CA"/>
          </a:p>
        </p:txBody>
      </p:sp>
    </p:spTree>
    <p:extLst>
      <p:ext uri="{BB962C8B-B14F-4D97-AF65-F5344CB8AC3E}">
        <p14:creationId xmlns:p14="http://schemas.microsoft.com/office/powerpoint/2010/main" val="206082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convex in terms of </a:t>
            </a:r>
            <a:r>
              <a:rPr lang="en-US" dirty="0" err="1"/>
              <a:t>wj</a:t>
            </a:r>
            <a:r>
              <a:rPr lang="en-US" dirty="0"/>
              <a:t>? Why does that matter?</a:t>
            </a:r>
          </a:p>
        </p:txBody>
      </p:sp>
      <p:sp>
        <p:nvSpPr>
          <p:cNvPr id="4" name="Slide Number Placeholder 3"/>
          <p:cNvSpPr>
            <a:spLocks noGrp="1"/>
          </p:cNvSpPr>
          <p:nvPr>
            <p:ph type="sldNum" sz="quarter" idx="5"/>
          </p:nvPr>
        </p:nvSpPr>
        <p:spPr/>
        <p:txBody>
          <a:bodyPr/>
          <a:lstStyle/>
          <a:p>
            <a:fld id="{01F2A70B-78F2-4DCF-B53B-C990D2FAFB8A}" type="slidenum">
              <a:rPr lang="en-CA" smtClean="0"/>
              <a:t>19</a:t>
            </a:fld>
            <a:endParaRPr lang="en-CA"/>
          </a:p>
        </p:txBody>
      </p:sp>
    </p:spTree>
    <p:extLst>
      <p:ext uri="{BB962C8B-B14F-4D97-AF65-F5344CB8AC3E}">
        <p14:creationId xmlns:p14="http://schemas.microsoft.com/office/powerpoint/2010/main" val="353757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4/18/23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4/18/23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4/18/23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4/18/23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4/18/23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4/18/23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4/18/23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customXml" Target="../ink/ink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3.png"/><Relationship Id="rId7"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8.xml"/><Relationship Id="rId3" Type="http://schemas.openxmlformats.org/officeDocument/2006/relationships/image" Target="../media/image19.png"/><Relationship Id="rId7" Type="http://schemas.openxmlformats.org/officeDocument/2006/relationships/customXml" Target="../ink/ink5.xml"/><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customXml" Target="../ink/ink7.xm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customXml" Target="../ink/ink6.xml"/><Relationship Id="rId1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hyperlink" Target="https://emojipedia.org/animated-noto-color-emoji/14.0/thinking-fac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 to Ensembles and </a:t>
            </a:r>
            <a:r>
              <a:rPr lang="en-US" dirty="0" err="1"/>
              <a:t>XGBoost</a:t>
            </a:r>
            <a:endParaRPr lang="en-US" dirty="0"/>
          </a:p>
        </p:txBody>
      </p:sp>
      <p:sp>
        <p:nvSpPr>
          <p:cNvPr id="3" name="Subtitle 2"/>
          <p:cNvSpPr>
            <a:spLocks noGrp="1"/>
          </p:cNvSpPr>
          <p:nvPr>
            <p:ph type="subTitle" idx="1"/>
          </p:nvPr>
        </p:nvSpPr>
        <p:spPr/>
        <p:txBody>
          <a:bodyPr/>
          <a:lstStyle/>
          <a:p>
            <a:r>
              <a:rPr lang="en-US" dirty="0"/>
              <a:t>Brendan Kolisnik</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Random Forest</a:t>
            </a:r>
          </a:p>
        </p:txBody>
      </p:sp>
      <p:sp>
        <p:nvSpPr>
          <p:cNvPr id="14" name="Content Placeholder 13"/>
          <p:cNvSpPr>
            <a:spLocks noGrp="1"/>
          </p:cNvSpPr>
          <p:nvPr>
            <p:ph idx="1"/>
          </p:nvPr>
        </p:nvSpPr>
        <p:spPr/>
        <p:txBody>
          <a:bodyPr/>
          <a:lstStyle/>
          <a:p>
            <a:r>
              <a:rPr lang="en-US" dirty="0"/>
              <a:t>Random forest is bagged decision trees with one additional change. At each node in the decision tree we will only have a random subset of features to choose from. Helps reduce correlation.</a:t>
            </a:r>
          </a:p>
        </p:txBody>
      </p:sp>
      <p:pic>
        <p:nvPicPr>
          <p:cNvPr id="2050" name="Picture 2" descr="Random Trees classifier">
            <a:extLst>
              <a:ext uri="{FF2B5EF4-FFF2-40B4-BE49-F238E27FC236}">
                <a16:creationId xmlns:a16="http://schemas.microsoft.com/office/drawing/2014/main" id="{70156139-63C9-5EBF-E83F-55C9FC324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12" y="3074840"/>
            <a:ext cx="6781800" cy="376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46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Tree Ensemble Part 1</a:t>
            </a:r>
          </a:p>
        </p:txBody>
      </p:sp>
      <p:sp>
        <p:nvSpPr>
          <p:cNvPr id="14" name="Content Placeholder 13"/>
          <p:cNvSpPr>
            <a:spLocks noGrp="1"/>
          </p:cNvSpPr>
          <p:nvPr>
            <p:ph idx="1"/>
          </p:nvPr>
        </p:nvSpPr>
        <p:spPr/>
        <p:txBody>
          <a:bodyPr/>
          <a:lstStyle/>
          <a:p>
            <a:r>
              <a:rPr lang="en-US" dirty="0"/>
              <a:t>Instead of focusing on reducing variance, what if we focus mostly on reducing bias </a:t>
            </a:r>
            <a:r>
              <a:rPr lang="en-US" dirty="0" err="1"/>
              <a:t>v.s</a:t>
            </a:r>
            <a:r>
              <a:rPr lang="en-US" dirty="0"/>
              <a:t>. a single decision tree.</a:t>
            </a:r>
          </a:p>
          <a:p>
            <a:r>
              <a:rPr lang="en-US" dirty="0"/>
              <a:t>This is the approach of gradient boosted trees. </a:t>
            </a:r>
          </a:p>
          <a:p>
            <a:r>
              <a:rPr lang="en-US" dirty="0"/>
              <a:t>Gradient boosted trees use a slightly different decision tree known as a regression tree which makes a continuous prediction even for the classification task (weights undergo logit transform).</a:t>
            </a:r>
          </a:p>
          <a:p>
            <a:endParaRPr lang="en-US" dirty="0"/>
          </a:p>
          <a:p>
            <a:endParaRPr lang="en-US" dirty="0"/>
          </a:p>
          <a:p>
            <a:r>
              <a:rPr lang="en-US" dirty="0"/>
              <a:t>Given training dataset D with feature vectors xi and targets </a:t>
            </a:r>
            <a:r>
              <a:rPr lang="en-US" dirty="0" err="1"/>
              <a:t>yi</a:t>
            </a:r>
            <a:endParaRPr lang="en-US" dirty="0"/>
          </a:p>
        </p:txBody>
      </p:sp>
      <p:pic>
        <p:nvPicPr>
          <p:cNvPr id="2" name="Picture 1">
            <a:extLst>
              <a:ext uri="{FF2B5EF4-FFF2-40B4-BE49-F238E27FC236}">
                <a16:creationId xmlns:a16="http://schemas.microsoft.com/office/drawing/2014/main" id="{ACABD57E-CFEC-9816-3754-4592D4EF2325}"/>
              </a:ext>
            </a:extLst>
          </p:cNvPr>
          <p:cNvPicPr>
            <a:picLocks noChangeAspect="1"/>
          </p:cNvPicPr>
          <p:nvPr/>
        </p:nvPicPr>
        <p:blipFill>
          <a:blip r:embed="rId2"/>
          <a:stretch>
            <a:fillRect/>
          </a:stretch>
        </p:blipFill>
        <p:spPr>
          <a:xfrm>
            <a:off x="2614612" y="4724400"/>
            <a:ext cx="6959600" cy="469900"/>
          </a:xfrm>
          <a:prstGeom prst="rect">
            <a:avLst/>
          </a:prstGeom>
        </p:spPr>
      </p:pic>
    </p:spTree>
    <p:extLst>
      <p:ext uri="{BB962C8B-B14F-4D97-AF65-F5344CB8AC3E}">
        <p14:creationId xmlns:p14="http://schemas.microsoft.com/office/powerpoint/2010/main" val="303575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Tree Ensemble Part 2</a:t>
            </a:r>
          </a:p>
        </p:txBody>
      </p:sp>
      <p:sp>
        <p:nvSpPr>
          <p:cNvPr id="14" name="Content Placeholder 13"/>
          <p:cNvSpPr>
            <a:spLocks noGrp="1"/>
          </p:cNvSpPr>
          <p:nvPr>
            <p:ph idx="1"/>
          </p:nvPr>
        </p:nvSpPr>
        <p:spPr/>
        <p:txBody>
          <a:bodyPr/>
          <a:lstStyle/>
          <a:p>
            <a:r>
              <a:rPr lang="en-US" dirty="0"/>
              <a:t>A tree ensemble prediction with K trees can be represented as:</a:t>
            </a:r>
          </a:p>
          <a:p>
            <a:endParaRPr lang="en-US" dirty="0"/>
          </a:p>
          <a:p>
            <a:endParaRPr lang="en-US" dirty="0"/>
          </a:p>
          <a:p>
            <a:pPr marL="0" indent="0">
              <a:buNone/>
            </a:pPr>
            <a:endParaRPr lang="en-US" dirty="0"/>
          </a:p>
          <a:p>
            <a:r>
              <a:rPr lang="en-US" dirty="0"/>
              <a:t>Where:  </a:t>
            </a:r>
            <a:r>
              <a:rPr lang="en-US" dirty="0" err="1"/>
              <a:t>fk</a:t>
            </a:r>
            <a:r>
              <a:rPr lang="en-US" dirty="0"/>
              <a:t> corresponds to an independent tree structure q and leaf weights w. q is the decision tree rules. There are T leaves in a particular tree.</a:t>
            </a:r>
          </a:p>
        </p:txBody>
      </p:sp>
      <p:pic>
        <p:nvPicPr>
          <p:cNvPr id="3" name="Picture 2">
            <a:extLst>
              <a:ext uri="{FF2B5EF4-FFF2-40B4-BE49-F238E27FC236}">
                <a16:creationId xmlns:a16="http://schemas.microsoft.com/office/drawing/2014/main" id="{EA076060-05C9-1924-1267-CBC554D4A006}"/>
              </a:ext>
            </a:extLst>
          </p:cNvPr>
          <p:cNvPicPr>
            <a:picLocks noChangeAspect="1"/>
          </p:cNvPicPr>
          <p:nvPr/>
        </p:nvPicPr>
        <p:blipFill>
          <a:blip r:embed="rId3"/>
          <a:stretch>
            <a:fillRect/>
          </a:stretch>
        </p:blipFill>
        <p:spPr>
          <a:xfrm>
            <a:off x="3395662" y="2514600"/>
            <a:ext cx="5397500" cy="1308100"/>
          </a:xfrm>
          <a:prstGeom prst="rect">
            <a:avLst/>
          </a:prstGeom>
        </p:spPr>
      </p:pic>
      <p:pic>
        <p:nvPicPr>
          <p:cNvPr id="4" name="Picture 3">
            <a:extLst>
              <a:ext uri="{FF2B5EF4-FFF2-40B4-BE49-F238E27FC236}">
                <a16:creationId xmlns:a16="http://schemas.microsoft.com/office/drawing/2014/main" id="{3F6C6DBA-E19E-5D75-3208-725C790F3C25}"/>
              </a:ext>
            </a:extLst>
          </p:cNvPr>
          <p:cNvPicPr>
            <a:picLocks noChangeAspect="1"/>
          </p:cNvPicPr>
          <p:nvPr/>
        </p:nvPicPr>
        <p:blipFill>
          <a:blip r:embed="rId4"/>
          <a:stretch>
            <a:fillRect/>
          </a:stretch>
        </p:blipFill>
        <p:spPr>
          <a:xfrm>
            <a:off x="2208212" y="5562600"/>
            <a:ext cx="7226300" cy="520700"/>
          </a:xfrm>
          <a:prstGeom prst="rect">
            <a:avLst/>
          </a:prstGeom>
        </p:spPr>
      </p:pic>
    </p:spTree>
    <p:extLst>
      <p:ext uri="{BB962C8B-B14F-4D97-AF65-F5344CB8AC3E}">
        <p14:creationId xmlns:p14="http://schemas.microsoft.com/office/powerpoint/2010/main" val="349571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Gradient Tree Boosting</a:t>
            </a:r>
          </a:p>
        </p:txBody>
      </p:sp>
      <p:sp>
        <p:nvSpPr>
          <p:cNvPr id="14" name="Content Placeholder 13"/>
          <p:cNvSpPr>
            <a:spLocks noGrp="1"/>
          </p:cNvSpPr>
          <p:nvPr>
            <p:ph idx="1"/>
          </p:nvPr>
        </p:nvSpPr>
        <p:spPr>
          <a:xfrm>
            <a:off x="1522414" y="1905000"/>
            <a:ext cx="9144000" cy="4953000"/>
          </a:xfrm>
        </p:spPr>
        <p:txBody>
          <a:bodyPr>
            <a:normAutofit/>
          </a:bodyPr>
          <a:lstStyle/>
          <a:p>
            <a:r>
              <a:rPr lang="en-US" dirty="0"/>
              <a:t>To learn the set of functions used in the model we minimize the following </a:t>
            </a:r>
            <a:r>
              <a:rPr lang="en-US" b="1" dirty="0"/>
              <a:t>regularized </a:t>
            </a:r>
            <a:r>
              <a:rPr lang="en-US" dirty="0"/>
              <a:t>objective:</a:t>
            </a:r>
          </a:p>
          <a:p>
            <a:endParaRPr lang="en-US" b="1" dirty="0"/>
          </a:p>
          <a:p>
            <a:endParaRPr lang="en-US" b="1" dirty="0"/>
          </a:p>
          <a:p>
            <a:endParaRPr lang="en-US" b="1" dirty="0"/>
          </a:p>
          <a:p>
            <a:endParaRPr lang="en-US" b="1" dirty="0"/>
          </a:p>
          <a:p>
            <a:endParaRPr lang="en-US" b="1" dirty="0"/>
          </a:p>
          <a:p>
            <a:r>
              <a:rPr lang="en-US" dirty="0"/>
              <a:t>Where l is the per sample differentiable and convex loss function  and omega penalizes the complexity of the tree and applies L2-regularization to the weight vector.</a:t>
            </a:r>
          </a:p>
        </p:txBody>
      </p:sp>
      <p:pic>
        <p:nvPicPr>
          <p:cNvPr id="2" name="Picture 1">
            <a:extLst>
              <a:ext uri="{FF2B5EF4-FFF2-40B4-BE49-F238E27FC236}">
                <a16:creationId xmlns:a16="http://schemas.microsoft.com/office/drawing/2014/main" id="{E9CD1C0D-9339-A9C1-C336-445E30B99F47}"/>
              </a:ext>
            </a:extLst>
          </p:cNvPr>
          <p:cNvPicPr>
            <a:picLocks noChangeAspect="1"/>
          </p:cNvPicPr>
          <p:nvPr/>
        </p:nvPicPr>
        <p:blipFill>
          <a:blip r:embed="rId3"/>
          <a:stretch>
            <a:fillRect/>
          </a:stretch>
        </p:blipFill>
        <p:spPr>
          <a:xfrm>
            <a:off x="3522662" y="3060700"/>
            <a:ext cx="5143500" cy="1955800"/>
          </a:xfrm>
          <a:prstGeom prst="rect">
            <a:avLst/>
          </a:prstGeom>
        </p:spPr>
      </p:pic>
    </p:spTree>
    <p:extLst>
      <p:ext uri="{BB962C8B-B14F-4D97-AF65-F5344CB8AC3E}">
        <p14:creationId xmlns:p14="http://schemas.microsoft.com/office/powerpoint/2010/main" val="31216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Gradient Tree Boosting</a:t>
            </a:r>
          </a:p>
        </p:txBody>
      </p:sp>
      <p:sp>
        <p:nvSpPr>
          <p:cNvPr id="14" name="Content Placeholder 13"/>
          <p:cNvSpPr>
            <a:spLocks noGrp="1"/>
          </p:cNvSpPr>
          <p:nvPr>
            <p:ph idx="1"/>
          </p:nvPr>
        </p:nvSpPr>
        <p:spPr>
          <a:xfrm>
            <a:off x="1522414" y="1905000"/>
            <a:ext cx="9144000" cy="4953000"/>
          </a:xfrm>
        </p:spPr>
        <p:txBody>
          <a:bodyPr>
            <a:normAutofit/>
          </a:bodyPr>
          <a:lstStyle/>
          <a:p>
            <a:r>
              <a:rPr lang="en-US" dirty="0"/>
              <a:t>To learn the set of functions used in the model we minimize the following </a:t>
            </a:r>
            <a:r>
              <a:rPr lang="en-US" b="1" dirty="0"/>
              <a:t>regularized </a:t>
            </a:r>
            <a:r>
              <a:rPr lang="en-US" dirty="0"/>
              <a:t>objective:</a:t>
            </a:r>
          </a:p>
          <a:p>
            <a:endParaRPr lang="en-US" b="1" dirty="0"/>
          </a:p>
          <a:p>
            <a:endParaRPr lang="en-US" b="1" dirty="0"/>
          </a:p>
          <a:p>
            <a:endParaRPr lang="en-US" b="1" dirty="0"/>
          </a:p>
          <a:p>
            <a:endParaRPr lang="en-US" b="1" dirty="0"/>
          </a:p>
          <a:p>
            <a:endParaRPr lang="en-US" b="1" dirty="0"/>
          </a:p>
          <a:p>
            <a:r>
              <a:rPr lang="en-US" dirty="0"/>
              <a:t>Where l is the per sample differentiable and convex loss function  and omega penalizes the complexity of the tree and applies L2-regularization to the weight vector.</a:t>
            </a:r>
          </a:p>
        </p:txBody>
      </p:sp>
      <p:pic>
        <p:nvPicPr>
          <p:cNvPr id="2" name="Picture 1">
            <a:extLst>
              <a:ext uri="{FF2B5EF4-FFF2-40B4-BE49-F238E27FC236}">
                <a16:creationId xmlns:a16="http://schemas.microsoft.com/office/drawing/2014/main" id="{E9CD1C0D-9339-A9C1-C336-445E30B99F47}"/>
              </a:ext>
            </a:extLst>
          </p:cNvPr>
          <p:cNvPicPr>
            <a:picLocks noChangeAspect="1"/>
          </p:cNvPicPr>
          <p:nvPr/>
        </p:nvPicPr>
        <p:blipFill>
          <a:blip r:embed="rId3"/>
          <a:stretch>
            <a:fillRect/>
          </a:stretch>
        </p:blipFill>
        <p:spPr>
          <a:xfrm>
            <a:off x="3522662" y="3060700"/>
            <a:ext cx="5143500" cy="1955800"/>
          </a:xfrm>
          <a:prstGeom prst="rect">
            <a:avLst/>
          </a:prstGeom>
        </p:spPr>
      </p:pic>
      <p:sp>
        <p:nvSpPr>
          <p:cNvPr id="3" name="TextBox 2">
            <a:extLst>
              <a:ext uri="{FF2B5EF4-FFF2-40B4-BE49-F238E27FC236}">
                <a16:creationId xmlns:a16="http://schemas.microsoft.com/office/drawing/2014/main" id="{4627DBAC-6CD1-04B4-1C2F-6CE12499D0C0}"/>
              </a:ext>
            </a:extLst>
          </p:cNvPr>
          <p:cNvSpPr txBox="1"/>
          <p:nvPr/>
        </p:nvSpPr>
        <p:spPr>
          <a:xfrm>
            <a:off x="9828212" y="3581400"/>
            <a:ext cx="946093" cy="424732"/>
          </a:xfrm>
          <a:prstGeom prst="rect">
            <a:avLst/>
          </a:prstGeom>
          <a:noFill/>
        </p:spPr>
        <p:txBody>
          <a:bodyPr wrap="none" rtlCol="0">
            <a:spAutoFit/>
          </a:bodyPr>
          <a:lstStyle/>
          <a:p>
            <a:pPr>
              <a:lnSpc>
                <a:spcPct val="90000"/>
              </a:lnSpc>
            </a:pPr>
            <a:r>
              <a:rPr lang="en-US" sz="2400" dirty="0"/>
              <a:t>Draw!</a:t>
            </a:r>
          </a:p>
        </p:txBody>
      </p:sp>
    </p:spTree>
    <p:extLst>
      <p:ext uri="{BB962C8B-B14F-4D97-AF65-F5344CB8AC3E}">
        <p14:creationId xmlns:p14="http://schemas.microsoft.com/office/powerpoint/2010/main" val="1115123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Gradient Tree Boosting</a:t>
            </a:r>
          </a:p>
        </p:txBody>
      </p:sp>
      <p:sp>
        <p:nvSpPr>
          <p:cNvPr id="14" name="Content Placeholder 13"/>
          <p:cNvSpPr>
            <a:spLocks noGrp="1"/>
          </p:cNvSpPr>
          <p:nvPr>
            <p:ph idx="1"/>
          </p:nvPr>
        </p:nvSpPr>
        <p:spPr>
          <a:xfrm>
            <a:off x="1522414" y="1905000"/>
            <a:ext cx="9144000" cy="4953000"/>
          </a:xfrm>
        </p:spPr>
        <p:txBody>
          <a:bodyPr>
            <a:normAutofit/>
          </a:bodyPr>
          <a:lstStyle/>
          <a:p>
            <a:r>
              <a:rPr lang="en-US" dirty="0"/>
              <a:t>Model is trained in an additive manner. Let  	 be the prediction of the </a:t>
            </a:r>
            <a:r>
              <a:rPr lang="en-US" dirty="0" err="1"/>
              <a:t>i-th</a:t>
            </a:r>
            <a:r>
              <a:rPr lang="en-US" dirty="0"/>
              <a:t> instance at the t-</a:t>
            </a:r>
            <a:r>
              <a:rPr lang="en-US" dirty="0" err="1"/>
              <a:t>th</a:t>
            </a:r>
            <a:r>
              <a:rPr lang="en-US" dirty="0"/>
              <a:t> iteration. We need to add ft to minimize the following objective:</a:t>
            </a:r>
          </a:p>
          <a:p>
            <a:endParaRPr lang="en-US" b="1" dirty="0"/>
          </a:p>
          <a:p>
            <a:endParaRPr lang="en-US" b="1" dirty="0"/>
          </a:p>
          <a:p>
            <a:endParaRPr lang="en-US" b="1" dirty="0"/>
          </a:p>
          <a:p>
            <a:r>
              <a:rPr lang="en-US" dirty="0"/>
              <a:t>We want to optimize this function to learn ft which is currently unknown. However, it is required to evaluate the loss? We cannot optimize this directly, but we can optimize an approximation.</a:t>
            </a:r>
          </a:p>
        </p:txBody>
      </p:sp>
      <p:pic>
        <p:nvPicPr>
          <p:cNvPr id="3" name="Picture 2">
            <a:extLst>
              <a:ext uri="{FF2B5EF4-FFF2-40B4-BE49-F238E27FC236}">
                <a16:creationId xmlns:a16="http://schemas.microsoft.com/office/drawing/2014/main" id="{81E6856F-B098-C13E-4337-7E79B56B231A}"/>
              </a:ext>
            </a:extLst>
          </p:cNvPr>
          <p:cNvPicPr>
            <a:picLocks noChangeAspect="1"/>
          </p:cNvPicPr>
          <p:nvPr/>
        </p:nvPicPr>
        <p:blipFill>
          <a:blip r:embed="rId3"/>
          <a:stretch>
            <a:fillRect/>
          </a:stretch>
        </p:blipFill>
        <p:spPr>
          <a:xfrm>
            <a:off x="7313612" y="1752600"/>
            <a:ext cx="609600" cy="506083"/>
          </a:xfrm>
          <a:prstGeom prst="rect">
            <a:avLst/>
          </a:prstGeom>
        </p:spPr>
      </p:pic>
      <p:pic>
        <p:nvPicPr>
          <p:cNvPr id="4" name="Picture 3">
            <a:extLst>
              <a:ext uri="{FF2B5EF4-FFF2-40B4-BE49-F238E27FC236}">
                <a16:creationId xmlns:a16="http://schemas.microsoft.com/office/drawing/2014/main" id="{EF294ECA-0ABB-93F7-343C-C20ACB97C909}"/>
              </a:ext>
            </a:extLst>
          </p:cNvPr>
          <p:cNvPicPr>
            <a:picLocks noChangeAspect="1"/>
          </p:cNvPicPr>
          <p:nvPr/>
        </p:nvPicPr>
        <p:blipFill>
          <a:blip r:embed="rId4"/>
          <a:stretch>
            <a:fillRect/>
          </a:stretch>
        </p:blipFill>
        <p:spPr>
          <a:xfrm>
            <a:off x="2862262" y="3213100"/>
            <a:ext cx="6464300" cy="1168400"/>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AF6AB21E-D5A3-5118-0CAE-2677629E7D4E}"/>
                  </a:ext>
                </a:extLst>
              </p14:cNvPr>
              <p14:cNvContentPartPr/>
              <p14:nvPr/>
            </p14:nvContentPartPr>
            <p14:xfrm>
              <a:off x="2012458" y="3595599"/>
              <a:ext cx="301680" cy="272160"/>
            </p14:xfrm>
          </p:contentPart>
        </mc:Choice>
        <mc:Fallback>
          <p:pic>
            <p:nvPicPr>
              <p:cNvPr id="7" name="Ink 6">
                <a:extLst>
                  <a:ext uri="{FF2B5EF4-FFF2-40B4-BE49-F238E27FC236}">
                    <a16:creationId xmlns:a16="http://schemas.microsoft.com/office/drawing/2014/main" id="{AF6AB21E-D5A3-5118-0CAE-2677629E7D4E}"/>
                  </a:ext>
                </a:extLst>
              </p:cNvPr>
              <p:cNvPicPr/>
              <p:nvPr/>
            </p:nvPicPr>
            <p:blipFill>
              <a:blip r:embed="rId6"/>
              <a:stretch>
                <a:fillRect/>
              </a:stretch>
            </p:blipFill>
            <p:spPr>
              <a:xfrm>
                <a:off x="2003469" y="3586599"/>
                <a:ext cx="319299"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902C53E3-6010-B8AE-41A2-8ABA4F67FA4F}"/>
                  </a:ext>
                </a:extLst>
              </p14:cNvPr>
              <p14:cNvContentPartPr/>
              <p14:nvPr/>
            </p14:nvContentPartPr>
            <p14:xfrm>
              <a:off x="1861258" y="3547719"/>
              <a:ext cx="674280" cy="450720"/>
            </p14:xfrm>
          </p:contentPart>
        </mc:Choice>
        <mc:Fallback>
          <p:pic>
            <p:nvPicPr>
              <p:cNvPr id="8" name="Ink 7">
                <a:extLst>
                  <a:ext uri="{FF2B5EF4-FFF2-40B4-BE49-F238E27FC236}">
                    <a16:creationId xmlns:a16="http://schemas.microsoft.com/office/drawing/2014/main" id="{902C53E3-6010-B8AE-41A2-8ABA4F67FA4F}"/>
                  </a:ext>
                </a:extLst>
              </p:cNvPr>
              <p:cNvPicPr/>
              <p:nvPr/>
            </p:nvPicPr>
            <p:blipFill>
              <a:blip r:embed="rId8"/>
              <a:stretch>
                <a:fillRect/>
              </a:stretch>
            </p:blipFill>
            <p:spPr>
              <a:xfrm>
                <a:off x="1852258" y="3538719"/>
                <a:ext cx="691920" cy="468360"/>
              </a:xfrm>
              <a:prstGeom prst="rect">
                <a:avLst/>
              </a:prstGeom>
            </p:spPr>
          </p:pic>
        </mc:Fallback>
      </mc:AlternateContent>
    </p:spTree>
    <p:extLst>
      <p:ext uri="{BB962C8B-B14F-4D97-AF65-F5344CB8AC3E}">
        <p14:creationId xmlns:p14="http://schemas.microsoft.com/office/powerpoint/2010/main" val="38193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Gradient Tree Boosting</a:t>
            </a:r>
          </a:p>
        </p:txBody>
      </p:sp>
      <p:sp>
        <p:nvSpPr>
          <p:cNvPr id="14" name="Content Placeholder 13"/>
          <p:cNvSpPr>
            <a:spLocks noGrp="1"/>
          </p:cNvSpPr>
          <p:nvPr>
            <p:ph idx="1"/>
          </p:nvPr>
        </p:nvSpPr>
        <p:spPr>
          <a:xfrm>
            <a:off x="1522414" y="1905000"/>
            <a:ext cx="9144000" cy="4953000"/>
          </a:xfrm>
        </p:spPr>
        <p:txBody>
          <a:bodyPr>
            <a:normAutofit/>
          </a:bodyPr>
          <a:lstStyle/>
          <a:p>
            <a:r>
              <a:rPr lang="en-US" dirty="0"/>
              <a:t>Model is trained in an additive manner. Let  	 be the prediction of the </a:t>
            </a:r>
            <a:r>
              <a:rPr lang="en-US" dirty="0" err="1"/>
              <a:t>i-th</a:t>
            </a:r>
            <a:r>
              <a:rPr lang="en-US" dirty="0"/>
              <a:t> instance at the t-</a:t>
            </a:r>
            <a:r>
              <a:rPr lang="en-US" dirty="0" err="1"/>
              <a:t>th</a:t>
            </a:r>
            <a:r>
              <a:rPr lang="en-US" dirty="0"/>
              <a:t> iteration. We need to add ft to minimize the following objective:</a:t>
            </a:r>
          </a:p>
          <a:p>
            <a:endParaRPr lang="en-US" b="1" dirty="0"/>
          </a:p>
          <a:p>
            <a:endParaRPr lang="en-US" b="1" dirty="0"/>
          </a:p>
          <a:p>
            <a:endParaRPr lang="en-US" b="1" dirty="0"/>
          </a:p>
          <a:p>
            <a:r>
              <a:rPr lang="en-US" dirty="0"/>
              <a:t>We want to optimize this function to learn ft which is currently unknown. However, it is required to evaluate the loss? We cannot optimize this directly, but we can optimize an approximation.</a:t>
            </a:r>
          </a:p>
        </p:txBody>
      </p:sp>
      <p:pic>
        <p:nvPicPr>
          <p:cNvPr id="3" name="Picture 2">
            <a:extLst>
              <a:ext uri="{FF2B5EF4-FFF2-40B4-BE49-F238E27FC236}">
                <a16:creationId xmlns:a16="http://schemas.microsoft.com/office/drawing/2014/main" id="{81E6856F-B098-C13E-4337-7E79B56B231A}"/>
              </a:ext>
            </a:extLst>
          </p:cNvPr>
          <p:cNvPicPr>
            <a:picLocks noChangeAspect="1"/>
          </p:cNvPicPr>
          <p:nvPr/>
        </p:nvPicPr>
        <p:blipFill>
          <a:blip r:embed="rId3"/>
          <a:stretch>
            <a:fillRect/>
          </a:stretch>
        </p:blipFill>
        <p:spPr>
          <a:xfrm>
            <a:off x="7313612" y="1752600"/>
            <a:ext cx="609600" cy="506083"/>
          </a:xfrm>
          <a:prstGeom prst="rect">
            <a:avLst/>
          </a:prstGeom>
        </p:spPr>
      </p:pic>
      <p:pic>
        <p:nvPicPr>
          <p:cNvPr id="4" name="Picture 3">
            <a:extLst>
              <a:ext uri="{FF2B5EF4-FFF2-40B4-BE49-F238E27FC236}">
                <a16:creationId xmlns:a16="http://schemas.microsoft.com/office/drawing/2014/main" id="{EF294ECA-0ABB-93F7-343C-C20ACB97C909}"/>
              </a:ext>
            </a:extLst>
          </p:cNvPr>
          <p:cNvPicPr>
            <a:picLocks noChangeAspect="1"/>
          </p:cNvPicPr>
          <p:nvPr/>
        </p:nvPicPr>
        <p:blipFill>
          <a:blip r:embed="rId4"/>
          <a:stretch>
            <a:fillRect/>
          </a:stretch>
        </p:blipFill>
        <p:spPr>
          <a:xfrm>
            <a:off x="2862262" y="3213100"/>
            <a:ext cx="6464300" cy="1168400"/>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AF6AB21E-D5A3-5118-0CAE-2677629E7D4E}"/>
                  </a:ext>
                </a:extLst>
              </p14:cNvPr>
              <p14:cNvContentPartPr/>
              <p14:nvPr/>
            </p14:nvContentPartPr>
            <p14:xfrm>
              <a:off x="2012458" y="3595599"/>
              <a:ext cx="301680" cy="272160"/>
            </p14:xfrm>
          </p:contentPart>
        </mc:Choice>
        <mc:Fallback xmlns="">
          <p:pic>
            <p:nvPicPr>
              <p:cNvPr id="7" name="Ink 6">
                <a:extLst>
                  <a:ext uri="{FF2B5EF4-FFF2-40B4-BE49-F238E27FC236}">
                    <a16:creationId xmlns:a16="http://schemas.microsoft.com/office/drawing/2014/main" id="{AF6AB21E-D5A3-5118-0CAE-2677629E7D4E}"/>
                  </a:ext>
                </a:extLst>
              </p:cNvPr>
              <p:cNvPicPr/>
              <p:nvPr/>
            </p:nvPicPr>
            <p:blipFill>
              <a:blip r:embed="rId6"/>
              <a:stretch>
                <a:fillRect/>
              </a:stretch>
            </p:blipFill>
            <p:spPr>
              <a:xfrm>
                <a:off x="2003458" y="3586599"/>
                <a:ext cx="319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02C53E3-6010-B8AE-41A2-8ABA4F67FA4F}"/>
                  </a:ext>
                </a:extLst>
              </p14:cNvPr>
              <p14:cNvContentPartPr/>
              <p14:nvPr/>
            </p14:nvContentPartPr>
            <p14:xfrm>
              <a:off x="1861258" y="3547719"/>
              <a:ext cx="674280" cy="450720"/>
            </p14:xfrm>
          </p:contentPart>
        </mc:Choice>
        <mc:Fallback xmlns="">
          <p:pic>
            <p:nvPicPr>
              <p:cNvPr id="8" name="Ink 7">
                <a:extLst>
                  <a:ext uri="{FF2B5EF4-FFF2-40B4-BE49-F238E27FC236}">
                    <a16:creationId xmlns:a16="http://schemas.microsoft.com/office/drawing/2014/main" id="{902C53E3-6010-B8AE-41A2-8ABA4F67FA4F}"/>
                  </a:ext>
                </a:extLst>
              </p:cNvPr>
              <p:cNvPicPr/>
              <p:nvPr/>
            </p:nvPicPr>
            <p:blipFill>
              <a:blip r:embed="rId8"/>
              <a:stretch>
                <a:fillRect/>
              </a:stretch>
            </p:blipFill>
            <p:spPr>
              <a:xfrm>
                <a:off x="1852618" y="3538719"/>
                <a:ext cx="691920" cy="468360"/>
              </a:xfrm>
              <a:prstGeom prst="rect">
                <a:avLst/>
              </a:prstGeom>
            </p:spPr>
          </p:pic>
        </mc:Fallback>
      </mc:AlternateContent>
      <p:sp>
        <p:nvSpPr>
          <p:cNvPr id="2" name="TextBox 1">
            <a:extLst>
              <a:ext uri="{FF2B5EF4-FFF2-40B4-BE49-F238E27FC236}">
                <a16:creationId xmlns:a16="http://schemas.microsoft.com/office/drawing/2014/main" id="{35E4491D-03C9-B5F0-1882-8CC191ED3660}"/>
              </a:ext>
            </a:extLst>
          </p:cNvPr>
          <p:cNvSpPr txBox="1"/>
          <p:nvPr/>
        </p:nvSpPr>
        <p:spPr>
          <a:xfrm>
            <a:off x="9828212" y="3581400"/>
            <a:ext cx="946093" cy="424732"/>
          </a:xfrm>
          <a:prstGeom prst="rect">
            <a:avLst/>
          </a:prstGeom>
          <a:noFill/>
        </p:spPr>
        <p:txBody>
          <a:bodyPr wrap="none" rtlCol="0">
            <a:spAutoFit/>
          </a:bodyPr>
          <a:lstStyle/>
          <a:p>
            <a:pPr>
              <a:lnSpc>
                <a:spcPct val="90000"/>
              </a:lnSpc>
            </a:pPr>
            <a:r>
              <a:rPr lang="en-US" sz="2400" dirty="0"/>
              <a:t>Draw!</a:t>
            </a:r>
          </a:p>
        </p:txBody>
      </p:sp>
    </p:spTree>
    <p:extLst>
      <p:ext uri="{BB962C8B-B14F-4D97-AF65-F5344CB8AC3E}">
        <p14:creationId xmlns:p14="http://schemas.microsoft.com/office/powerpoint/2010/main" val="39018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Second Order Taylor Polynomial</a:t>
            </a:r>
          </a:p>
        </p:txBody>
      </p:sp>
      <p:sp>
        <p:nvSpPr>
          <p:cNvPr id="14" name="Content Placeholder 13"/>
          <p:cNvSpPr>
            <a:spLocks noGrp="1"/>
          </p:cNvSpPr>
          <p:nvPr>
            <p:ph idx="1"/>
          </p:nvPr>
        </p:nvSpPr>
        <p:spPr>
          <a:xfrm>
            <a:off x="1522414" y="1905000"/>
            <a:ext cx="9144000" cy="4953000"/>
          </a:xfrm>
        </p:spPr>
        <p:txBody>
          <a:bodyPr>
            <a:normAutofit/>
          </a:bodyPr>
          <a:lstStyle/>
          <a:p>
            <a:endParaRPr lang="en-US" dirty="0"/>
          </a:p>
        </p:txBody>
      </p:sp>
      <p:pic>
        <p:nvPicPr>
          <p:cNvPr id="5" name="Picture 4">
            <a:extLst>
              <a:ext uri="{FF2B5EF4-FFF2-40B4-BE49-F238E27FC236}">
                <a16:creationId xmlns:a16="http://schemas.microsoft.com/office/drawing/2014/main" id="{5865DBE4-4625-198F-E1B1-924365BF91D5}"/>
              </a:ext>
            </a:extLst>
          </p:cNvPr>
          <p:cNvPicPr>
            <a:picLocks noChangeAspect="1"/>
          </p:cNvPicPr>
          <p:nvPr/>
        </p:nvPicPr>
        <p:blipFill>
          <a:blip r:embed="rId3"/>
          <a:stretch>
            <a:fillRect/>
          </a:stretch>
        </p:blipFill>
        <p:spPr>
          <a:xfrm>
            <a:off x="3440112" y="4710266"/>
            <a:ext cx="5308600" cy="2108200"/>
          </a:xfrm>
          <a:prstGeom prst="rect">
            <a:avLst/>
          </a:prstGeom>
        </p:spPr>
      </p:pic>
      <p:pic>
        <p:nvPicPr>
          <p:cNvPr id="6" name="Picture 5">
            <a:extLst>
              <a:ext uri="{FF2B5EF4-FFF2-40B4-BE49-F238E27FC236}">
                <a16:creationId xmlns:a16="http://schemas.microsoft.com/office/drawing/2014/main" id="{5143EF11-0A89-C636-B2C5-AE7036B88579}"/>
              </a:ext>
            </a:extLst>
          </p:cNvPr>
          <p:cNvPicPr>
            <a:picLocks noChangeAspect="1"/>
          </p:cNvPicPr>
          <p:nvPr/>
        </p:nvPicPr>
        <p:blipFill>
          <a:blip r:embed="rId4"/>
          <a:stretch>
            <a:fillRect/>
          </a:stretch>
        </p:blipFill>
        <p:spPr>
          <a:xfrm>
            <a:off x="3109912" y="1905000"/>
            <a:ext cx="5969000" cy="2679700"/>
          </a:xfrm>
          <a:prstGeom prst="rect">
            <a:avLst/>
          </a:prstGeom>
        </p:spPr>
      </p:pic>
    </p:spTree>
    <p:extLst>
      <p:ext uri="{BB962C8B-B14F-4D97-AF65-F5344CB8AC3E}">
        <p14:creationId xmlns:p14="http://schemas.microsoft.com/office/powerpoint/2010/main" val="426596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Second Order Taylor Polynomial</a:t>
            </a:r>
          </a:p>
        </p:txBody>
      </p:sp>
      <p:sp>
        <p:nvSpPr>
          <p:cNvPr id="14" name="Content Placeholder 13"/>
          <p:cNvSpPr>
            <a:spLocks noGrp="1"/>
          </p:cNvSpPr>
          <p:nvPr>
            <p:ph idx="1"/>
          </p:nvPr>
        </p:nvSpPr>
        <p:spPr>
          <a:xfrm>
            <a:off x="1522414" y="1905000"/>
            <a:ext cx="9144000" cy="4953000"/>
          </a:xfrm>
        </p:spPr>
        <p:txBody>
          <a:bodyPr>
            <a:normAutofit/>
          </a:bodyPr>
          <a:lstStyle/>
          <a:p>
            <a:endParaRPr lang="en-US" dirty="0"/>
          </a:p>
        </p:txBody>
      </p:sp>
      <p:pic>
        <p:nvPicPr>
          <p:cNvPr id="2" name="Picture 1">
            <a:extLst>
              <a:ext uri="{FF2B5EF4-FFF2-40B4-BE49-F238E27FC236}">
                <a16:creationId xmlns:a16="http://schemas.microsoft.com/office/drawing/2014/main" id="{A201A869-A9DD-9E1B-4FD7-0F694FF4C08A}"/>
              </a:ext>
            </a:extLst>
          </p:cNvPr>
          <p:cNvPicPr>
            <a:picLocks noChangeAspect="1"/>
          </p:cNvPicPr>
          <p:nvPr/>
        </p:nvPicPr>
        <p:blipFill>
          <a:blip r:embed="rId3"/>
          <a:stretch>
            <a:fillRect/>
          </a:stretch>
        </p:blipFill>
        <p:spPr>
          <a:xfrm>
            <a:off x="2208212" y="1600200"/>
            <a:ext cx="7772400" cy="2058303"/>
          </a:xfrm>
          <a:prstGeom prst="rect">
            <a:avLst/>
          </a:prstGeom>
        </p:spPr>
      </p:pic>
      <p:pic>
        <p:nvPicPr>
          <p:cNvPr id="3" name="Picture 2">
            <a:extLst>
              <a:ext uri="{FF2B5EF4-FFF2-40B4-BE49-F238E27FC236}">
                <a16:creationId xmlns:a16="http://schemas.microsoft.com/office/drawing/2014/main" id="{AD413A50-045B-0BE9-94EE-5D4D0131FFA4}"/>
              </a:ext>
            </a:extLst>
          </p:cNvPr>
          <p:cNvPicPr>
            <a:picLocks noChangeAspect="1"/>
          </p:cNvPicPr>
          <p:nvPr/>
        </p:nvPicPr>
        <p:blipFill>
          <a:blip r:embed="rId4"/>
          <a:stretch>
            <a:fillRect/>
          </a:stretch>
        </p:blipFill>
        <p:spPr>
          <a:xfrm>
            <a:off x="2208212" y="3617797"/>
            <a:ext cx="7772400" cy="601505"/>
          </a:xfrm>
          <a:prstGeom prst="rect">
            <a:avLst/>
          </a:prstGeom>
        </p:spPr>
      </p:pic>
      <p:pic>
        <p:nvPicPr>
          <p:cNvPr id="7" name="Picture 6">
            <a:extLst>
              <a:ext uri="{FF2B5EF4-FFF2-40B4-BE49-F238E27FC236}">
                <a16:creationId xmlns:a16="http://schemas.microsoft.com/office/drawing/2014/main" id="{6C5053AF-CA8E-2A6C-C8A1-D1A157036088}"/>
              </a:ext>
            </a:extLst>
          </p:cNvPr>
          <p:cNvPicPr>
            <a:picLocks noChangeAspect="1"/>
          </p:cNvPicPr>
          <p:nvPr/>
        </p:nvPicPr>
        <p:blipFill>
          <a:blip r:embed="rId5"/>
          <a:stretch>
            <a:fillRect/>
          </a:stretch>
        </p:blipFill>
        <p:spPr>
          <a:xfrm>
            <a:off x="2205805" y="4219302"/>
            <a:ext cx="7772400" cy="1083222"/>
          </a:xfrm>
          <a:prstGeom prst="rect">
            <a:avLst/>
          </a:prstGeom>
        </p:spPr>
      </p:pic>
      <p:pic>
        <p:nvPicPr>
          <p:cNvPr id="8" name="Picture 7">
            <a:extLst>
              <a:ext uri="{FF2B5EF4-FFF2-40B4-BE49-F238E27FC236}">
                <a16:creationId xmlns:a16="http://schemas.microsoft.com/office/drawing/2014/main" id="{9C22C049-3C08-5A68-B5FC-4CE0E831F485}"/>
              </a:ext>
            </a:extLst>
          </p:cNvPr>
          <p:cNvPicPr>
            <a:picLocks noChangeAspect="1"/>
          </p:cNvPicPr>
          <p:nvPr/>
        </p:nvPicPr>
        <p:blipFill>
          <a:blip r:embed="rId6"/>
          <a:stretch>
            <a:fillRect/>
          </a:stretch>
        </p:blipFill>
        <p:spPr>
          <a:xfrm>
            <a:off x="2767012" y="5525337"/>
            <a:ext cx="6654800" cy="1295400"/>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03B9FCA-CC0A-9940-1E88-22503A3053AF}"/>
                  </a:ext>
                </a:extLst>
              </p14:cNvPr>
              <p14:cNvContentPartPr/>
              <p14:nvPr/>
            </p14:nvContentPartPr>
            <p14:xfrm>
              <a:off x="1644898" y="4717359"/>
              <a:ext cx="335520" cy="296640"/>
            </p14:xfrm>
          </p:contentPart>
        </mc:Choice>
        <mc:Fallback xmlns="">
          <p:pic>
            <p:nvPicPr>
              <p:cNvPr id="9" name="Ink 8">
                <a:extLst>
                  <a:ext uri="{FF2B5EF4-FFF2-40B4-BE49-F238E27FC236}">
                    <a16:creationId xmlns:a16="http://schemas.microsoft.com/office/drawing/2014/main" id="{D03B9FCA-CC0A-9940-1E88-22503A3053AF}"/>
                  </a:ext>
                </a:extLst>
              </p:cNvPr>
              <p:cNvPicPr/>
              <p:nvPr/>
            </p:nvPicPr>
            <p:blipFill>
              <a:blip r:embed="rId8"/>
              <a:stretch>
                <a:fillRect/>
              </a:stretch>
            </p:blipFill>
            <p:spPr>
              <a:xfrm>
                <a:off x="1635898" y="4708719"/>
                <a:ext cx="3531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C90781A6-3E8D-1063-5B4B-03C8D840B770}"/>
                  </a:ext>
                </a:extLst>
              </p14:cNvPr>
              <p14:cNvContentPartPr/>
              <p14:nvPr/>
            </p14:nvContentPartPr>
            <p14:xfrm>
              <a:off x="1494778" y="4657239"/>
              <a:ext cx="598320" cy="490680"/>
            </p14:xfrm>
          </p:contentPart>
        </mc:Choice>
        <mc:Fallback xmlns="">
          <p:pic>
            <p:nvPicPr>
              <p:cNvPr id="10" name="Ink 9">
                <a:extLst>
                  <a:ext uri="{FF2B5EF4-FFF2-40B4-BE49-F238E27FC236}">
                    <a16:creationId xmlns:a16="http://schemas.microsoft.com/office/drawing/2014/main" id="{C90781A6-3E8D-1063-5B4B-03C8D840B770}"/>
                  </a:ext>
                </a:extLst>
              </p:cNvPr>
              <p:cNvPicPr/>
              <p:nvPr/>
            </p:nvPicPr>
            <p:blipFill>
              <a:blip r:embed="rId10"/>
              <a:stretch>
                <a:fillRect/>
              </a:stretch>
            </p:blipFill>
            <p:spPr>
              <a:xfrm>
                <a:off x="1486138" y="4648239"/>
                <a:ext cx="6159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6E3ABD2-866C-9FF9-937A-523F5323D39D}"/>
                  </a:ext>
                </a:extLst>
              </p14:cNvPr>
              <p14:cNvContentPartPr/>
              <p14:nvPr/>
            </p14:nvContentPartPr>
            <p14:xfrm>
              <a:off x="2047018" y="5879799"/>
              <a:ext cx="253440" cy="362880"/>
            </p14:xfrm>
          </p:contentPart>
        </mc:Choice>
        <mc:Fallback xmlns="">
          <p:pic>
            <p:nvPicPr>
              <p:cNvPr id="11" name="Ink 10">
                <a:extLst>
                  <a:ext uri="{FF2B5EF4-FFF2-40B4-BE49-F238E27FC236}">
                    <a16:creationId xmlns:a16="http://schemas.microsoft.com/office/drawing/2014/main" id="{16E3ABD2-866C-9FF9-937A-523F5323D39D}"/>
                  </a:ext>
                </a:extLst>
              </p:cNvPr>
              <p:cNvPicPr/>
              <p:nvPr/>
            </p:nvPicPr>
            <p:blipFill>
              <a:blip r:embed="rId12"/>
              <a:stretch>
                <a:fillRect/>
              </a:stretch>
            </p:blipFill>
            <p:spPr>
              <a:xfrm>
                <a:off x="2038378" y="5871159"/>
                <a:ext cx="2710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BAE2F1EB-6A7B-6F73-BC91-76C51EE5E317}"/>
                  </a:ext>
                </a:extLst>
              </p14:cNvPr>
              <p14:cNvContentPartPr/>
              <p14:nvPr/>
            </p14:nvContentPartPr>
            <p14:xfrm>
              <a:off x="1874938" y="5759919"/>
              <a:ext cx="624240" cy="649800"/>
            </p14:xfrm>
          </p:contentPart>
        </mc:Choice>
        <mc:Fallback xmlns="">
          <p:pic>
            <p:nvPicPr>
              <p:cNvPr id="12" name="Ink 11">
                <a:extLst>
                  <a:ext uri="{FF2B5EF4-FFF2-40B4-BE49-F238E27FC236}">
                    <a16:creationId xmlns:a16="http://schemas.microsoft.com/office/drawing/2014/main" id="{BAE2F1EB-6A7B-6F73-BC91-76C51EE5E317}"/>
                  </a:ext>
                </a:extLst>
              </p:cNvPr>
              <p:cNvPicPr/>
              <p:nvPr/>
            </p:nvPicPr>
            <p:blipFill>
              <a:blip r:embed="rId14"/>
              <a:stretch>
                <a:fillRect/>
              </a:stretch>
            </p:blipFill>
            <p:spPr>
              <a:xfrm>
                <a:off x="1866298" y="5750919"/>
                <a:ext cx="641880" cy="667440"/>
              </a:xfrm>
              <a:prstGeom prst="rect">
                <a:avLst/>
              </a:prstGeom>
            </p:spPr>
          </p:pic>
        </mc:Fallback>
      </mc:AlternateContent>
    </p:spTree>
    <p:extLst>
      <p:ext uri="{BB962C8B-B14F-4D97-AF65-F5344CB8AC3E}">
        <p14:creationId xmlns:p14="http://schemas.microsoft.com/office/powerpoint/2010/main" val="281269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Rewriting Loss in Terms of Leaves</a:t>
            </a:r>
          </a:p>
        </p:txBody>
      </p:sp>
      <p:sp>
        <p:nvSpPr>
          <p:cNvPr id="14" name="Content Placeholder 13"/>
          <p:cNvSpPr>
            <a:spLocks noGrp="1"/>
          </p:cNvSpPr>
          <p:nvPr>
            <p:ph idx="1"/>
          </p:nvPr>
        </p:nvSpPr>
        <p:spPr/>
        <p:txBody>
          <a:bodyPr/>
          <a:lstStyle/>
          <a:p>
            <a:pPr marL="0" indent="0">
              <a:buNone/>
            </a:pPr>
            <a:endParaRPr lang="en-US" dirty="0"/>
          </a:p>
        </p:txBody>
      </p:sp>
      <p:pic>
        <p:nvPicPr>
          <p:cNvPr id="2" name="Picture 1">
            <a:extLst>
              <a:ext uri="{FF2B5EF4-FFF2-40B4-BE49-F238E27FC236}">
                <a16:creationId xmlns:a16="http://schemas.microsoft.com/office/drawing/2014/main" id="{1AB7914F-B732-EEEA-001A-235B480C7F1E}"/>
              </a:ext>
            </a:extLst>
          </p:cNvPr>
          <p:cNvPicPr>
            <a:picLocks noChangeAspect="1"/>
          </p:cNvPicPr>
          <p:nvPr/>
        </p:nvPicPr>
        <p:blipFill>
          <a:blip r:embed="rId3"/>
          <a:stretch>
            <a:fillRect/>
          </a:stretch>
        </p:blipFill>
        <p:spPr>
          <a:xfrm>
            <a:off x="2055812" y="1870587"/>
            <a:ext cx="7772400" cy="470341"/>
          </a:xfrm>
          <a:prstGeom prst="rect">
            <a:avLst/>
          </a:prstGeom>
        </p:spPr>
      </p:pic>
      <p:pic>
        <p:nvPicPr>
          <p:cNvPr id="3" name="Picture 2">
            <a:extLst>
              <a:ext uri="{FF2B5EF4-FFF2-40B4-BE49-F238E27FC236}">
                <a16:creationId xmlns:a16="http://schemas.microsoft.com/office/drawing/2014/main" id="{53968364-CAB4-942C-A4A1-DE02EA9E8ACB}"/>
              </a:ext>
            </a:extLst>
          </p:cNvPr>
          <p:cNvPicPr>
            <a:picLocks noChangeAspect="1"/>
          </p:cNvPicPr>
          <p:nvPr/>
        </p:nvPicPr>
        <p:blipFill>
          <a:blip r:embed="rId4"/>
          <a:stretch>
            <a:fillRect/>
          </a:stretch>
        </p:blipFill>
        <p:spPr>
          <a:xfrm>
            <a:off x="2071430" y="2667000"/>
            <a:ext cx="7772400" cy="2392405"/>
          </a:xfrm>
          <a:prstGeom prst="rect">
            <a:avLst/>
          </a:prstGeom>
        </p:spPr>
      </p:pic>
    </p:spTree>
    <p:extLst>
      <p:ext uri="{BB962C8B-B14F-4D97-AF65-F5344CB8AC3E}">
        <p14:creationId xmlns:p14="http://schemas.microsoft.com/office/powerpoint/2010/main" val="17197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Decision Tree Recap</a:t>
            </a:r>
          </a:p>
          <a:p>
            <a:r>
              <a:rPr lang="en-US" dirty="0"/>
              <a:t>Bias /  Variance Decomposition</a:t>
            </a:r>
          </a:p>
          <a:p>
            <a:r>
              <a:rPr lang="en-US" dirty="0"/>
              <a:t>Bagging</a:t>
            </a:r>
          </a:p>
          <a:p>
            <a:r>
              <a:rPr lang="en-US" dirty="0"/>
              <a:t>Random Forest</a:t>
            </a:r>
          </a:p>
          <a:p>
            <a:r>
              <a:rPr lang="en-US" dirty="0" err="1"/>
              <a:t>XGBoost</a:t>
            </a:r>
            <a:endParaRPr lang="en-US" dirty="0"/>
          </a:p>
          <a:p>
            <a:pPr lvl="1"/>
            <a:r>
              <a:rPr lang="en-US" dirty="0"/>
              <a:t>Boosting</a:t>
            </a:r>
          </a:p>
          <a:p>
            <a:pPr lvl="1"/>
            <a:r>
              <a:rPr lang="en-US" dirty="0"/>
              <a:t>Taylor Polynomial Approximation of Loss Function</a:t>
            </a:r>
          </a:p>
          <a:p>
            <a:pPr lvl="1"/>
            <a:r>
              <a:rPr lang="en-US" dirty="0"/>
              <a:t>Fitting Procedure: Tree Method, Growth Policy</a:t>
            </a:r>
          </a:p>
          <a:p>
            <a:pPr lvl="1"/>
            <a:r>
              <a:rPr lang="en-US" dirty="0"/>
              <a:t>Regularization</a:t>
            </a:r>
          </a:p>
          <a:p>
            <a:pPr lvl="1"/>
            <a:endParaRPr lang="en-US" dirty="0"/>
          </a:p>
          <a:p>
            <a:pPr lvl="1"/>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Final Loss</a:t>
            </a:r>
          </a:p>
        </p:txBody>
      </p:sp>
      <p:sp>
        <p:nvSpPr>
          <p:cNvPr id="14" name="Content Placeholder 13"/>
          <p:cNvSpPr>
            <a:spLocks noGrp="1"/>
          </p:cNvSpPr>
          <p:nvPr>
            <p:ph idx="1"/>
          </p:nvPr>
        </p:nvSpPr>
        <p:spPr/>
        <p:txBody>
          <a:bodyPr/>
          <a:lstStyle/>
          <a:p>
            <a:r>
              <a:rPr lang="en-US" dirty="0"/>
              <a:t>For a fixed q(x) we can take the gradient </a:t>
            </a:r>
            <a:r>
              <a:rPr lang="en-US" dirty="0" err="1"/>
              <a:t>w.r.t</a:t>
            </a:r>
            <a:r>
              <a:rPr lang="en-US" dirty="0"/>
              <a:t> w, set equal to 0 and solve. </a:t>
            </a:r>
          </a:p>
        </p:txBody>
      </p:sp>
      <p:pic>
        <p:nvPicPr>
          <p:cNvPr id="4" name="Picture 3">
            <a:extLst>
              <a:ext uri="{FF2B5EF4-FFF2-40B4-BE49-F238E27FC236}">
                <a16:creationId xmlns:a16="http://schemas.microsoft.com/office/drawing/2014/main" id="{DCAF808B-9032-FF11-D8B9-0BAD18E8FB86}"/>
              </a:ext>
            </a:extLst>
          </p:cNvPr>
          <p:cNvPicPr>
            <a:picLocks noChangeAspect="1"/>
          </p:cNvPicPr>
          <p:nvPr/>
        </p:nvPicPr>
        <p:blipFill>
          <a:blip r:embed="rId2"/>
          <a:stretch>
            <a:fillRect/>
          </a:stretch>
        </p:blipFill>
        <p:spPr>
          <a:xfrm>
            <a:off x="4144962" y="2819400"/>
            <a:ext cx="3898900" cy="1219200"/>
          </a:xfrm>
          <a:prstGeom prst="rect">
            <a:avLst/>
          </a:prstGeom>
        </p:spPr>
      </p:pic>
      <p:pic>
        <p:nvPicPr>
          <p:cNvPr id="5" name="Picture 4">
            <a:extLst>
              <a:ext uri="{FF2B5EF4-FFF2-40B4-BE49-F238E27FC236}">
                <a16:creationId xmlns:a16="http://schemas.microsoft.com/office/drawing/2014/main" id="{7EF8E512-538E-47EC-65AE-263AB58A206E}"/>
              </a:ext>
            </a:extLst>
          </p:cNvPr>
          <p:cNvPicPr>
            <a:picLocks noChangeAspect="1"/>
          </p:cNvPicPr>
          <p:nvPr/>
        </p:nvPicPr>
        <p:blipFill>
          <a:blip r:embed="rId3"/>
          <a:stretch>
            <a:fillRect/>
          </a:stretch>
        </p:blipFill>
        <p:spPr>
          <a:xfrm>
            <a:off x="2938462" y="4356100"/>
            <a:ext cx="6311900" cy="1498600"/>
          </a:xfrm>
          <a:prstGeom prst="rect">
            <a:avLst/>
          </a:prstGeom>
        </p:spPr>
      </p:pic>
      <p:sp>
        <p:nvSpPr>
          <p:cNvPr id="6" name="TextBox 5">
            <a:extLst>
              <a:ext uri="{FF2B5EF4-FFF2-40B4-BE49-F238E27FC236}">
                <a16:creationId xmlns:a16="http://schemas.microsoft.com/office/drawing/2014/main" id="{B9DA1A96-8377-FD2D-BF8A-3EAA1E26B0BB}"/>
              </a:ext>
            </a:extLst>
          </p:cNvPr>
          <p:cNvSpPr txBox="1"/>
          <p:nvPr/>
        </p:nvSpPr>
        <p:spPr>
          <a:xfrm>
            <a:off x="816053" y="4560635"/>
            <a:ext cx="2795115" cy="1089529"/>
          </a:xfrm>
          <a:prstGeom prst="rect">
            <a:avLst/>
          </a:prstGeom>
          <a:noFill/>
        </p:spPr>
        <p:txBody>
          <a:bodyPr wrap="square" rtlCol="0">
            <a:spAutoFit/>
          </a:bodyPr>
          <a:lstStyle/>
          <a:p>
            <a:pPr>
              <a:lnSpc>
                <a:spcPct val="90000"/>
              </a:lnSpc>
            </a:pPr>
            <a:r>
              <a:rPr lang="en-US" sz="2400" dirty="0"/>
              <a:t>Final Loss with optimal weight substituted in: </a:t>
            </a:r>
          </a:p>
        </p:txBody>
      </p:sp>
    </p:spTree>
    <p:extLst>
      <p:ext uri="{BB962C8B-B14F-4D97-AF65-F5344CB8AC3E}">
        <p14:creationId xmlns:p14="http://schemas.microsoft.com/office/powerpoint/2010/main" val="13305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Score a Tree</a:t>
            </a:r>
          </a:p>
        </p:txBody>
      </p:sp>
      <p:sp>
        <p:nvSpPr>
          <p:cNvPr id="14" name="Content Placeholder 13"/>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CAF808B-9032-FF11-D8B9-0BAD18E8FB86}"/>
              </a:ext>
            </a:extLst>
          </p:cNvPr>
          <p:cNvPicPr>
            <a:picLocks noChangeAspect="1"/>
          </p:cNvPicPr>
          <p:nvPr/>
        </p:nvPicPr>
        <p:blipFill>
          <a:blip r:embed="rId2"/>
          <a:stretch>
            <a:fillRect/>
          </a:stretch>
        </p:blipFill>
        <p:spPr>
          <a:xfrm>
            <a:off x="4144962" y="2819400"/>
            <a:ext cx="3898900" cy="1219200"/>
          </a:xfrm>
          <a:prstGeom prst="rect">
            <a:avLst/>
          </a:prstGeom>
        </p:spPr>
      </p:pic>
      <p:pic>
        <p:nvPicPr>
          <p:cNvPr id="2" name="Picture 1">
            <a:extLst>
              <a:ext uri="{FF2B5EF4-FFF2-40B4-BE49-F238E27FC236}">
                <a16:creationId xmlns:a16="http://schemas.microsoft.com/office/drawing/2014/main" id="{750235BB-1806-F54B-2B8E-08E6E115CBE7}"/>
              </a:ext>
            </a:extLst>
          </p:cNvPr>
          <p:cNvPicPr>
            <a:picLocks noChangeAspect="1"/>
          </p:cNvPicPr>
          <p:nvPr/>
        </p:nvPicPr>
        <p:blipFill>
          <a:blip r:embed="rId3"/>
          <a:stretch>
            <a:fillRect/>
          </a:stretch>
        </p:blipFill>
        <p:spPr>
          <a:xfrm>
            <a:off x="1979729" y="1905000"/>
            <a:ext cx="8915168" cy="4267200"/>
          </a:xfrm>
          <a:prstGeom prst="rect">
            <a:avLst/>
          </a:prstGeom>
        </p:spPr>
      </p:pic>
    </p:spTree>
    <p:extLst>
      <p:ext uri="{BB962C8B-B14F-4D97-AF65-F5344CB8AC3E}">
        <p14:creationId xmlns:p14="http://schemas.microsoft.com/office/powerpoint/2010/main" val="118417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How to evaluate split candidates?</a:t>
            </a:r>
          </a:p>
        </p:txBody>
      </p:sp>
      <p:sp>
        <p:nvSpPr>
          <p:cNvPr id="14" name="Content Placeholder 13"/>
          <p:cNvSpPr>
            <a:spLocks noGrp="1"/>
          </p:cNvSpPr>
          <p:nvPr>
            <p:ph idx="1"/>
          </p:nvPr>
        </p:nvSpPr>
        <p:spPr/>
        <p:txBody>
          <a:bodyPr>
            <a:normAutofit lnSpcReduction="10000"/>
          </a:bodyPr>
          <a:lstStyle/>
          <a:p>
            <a:r>
              <a:rPr lang="en-US" dirty="0"/>
              <a:t>In essence: Parent Loss – (Left Loss + Right Loss)</a:t>
            </a:r>
          </a:p>
          <a:p>
            <a:endParaRPr lang="en-US" dirty="0"/>
          </a:p>
          <a:p>
            <a:endParaRPr lang="en-US" dirty="0"/>
          </a:p>
          <a:p>
            <a:endParaRPr lang="en-US" dirty="0"/>
          </a:p>
          <a:p>
            <a:r>
              <a:rPr lang="en-US" dirty="0"/>
              <a:t>The loss reduction is further penalized by gamma * num leaves. Adding two extra leaves must reduce loss by enough to warrant additional complexity.</a:t>
            </a:r>
          </a:p>
          <a:p>
            <a:r>
              <a:rPr lang="en-US" dirty="0"/>
              <a:t>Additionally, we can scale each new tree’s predictions by eta our learning rate. We can also apply lessons from random forest and randomly sample features for consideration. </a:t>
            </a:r>
          </a:p>
        </p:txBody>
      </p:sp>
      <p:pic>
        <p:nvPicPr>
          <p:cNvPr id="2" name="Picture 1">
            <a:extLst>
              <a:ext uri="{FF2B5EF4-FFF2-40B4-BE49-F238E27FC236}">
                <a16:creationId xmlns:a16="http://schemas.microsoft.com/office/drawing/2014/main" id="{DC6D8589-A1CA-51B2-2DB3-FD3C245D59C5}"/>
              </a:ext>
            </a:extLst>
          </p:cNvPr>
          <p:cNvPicPr>
            <a:picLocks noChangeAspect="1"/>
          </p:cNvPicPr>
          <p:nvPr/>
        </p:nvPicPr>
        <p:blipFill>
          <a:blip r:embed="rId2"/>
          <a:stretch>
            <a:fillRect/>
          </a:stretch>
        </p:blipFill>
        <p:spPr>
          <a:xfrm>
            <a:off x="2208212" y="2667000"/>
            <a:ext cx="7772400" cy="949524"/>
          </a:xfrm>
          <a:prstGeom prst="rect">
            <a:avLst/>
          </a:prstGeom>
        </p:spPr>
      </p:pic>
    </p:spTree>
    <p:extLst>
      <p:ext uri="{BB962C8B-B14F-4D97-AF65-F5344CB8AC3E}">
        <p14:creationId xmlns:p14="http://schemas.microsoft.com/office/powerpoint/2010/main" val="314046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How to find split candidates?</a:t>
            </a:r>
          </a:p>
        </p:txBody>
      </p:sp>
      <p:sp>
        <p:nvSpPr>
          <p:cNvPr id="14" name="Content Placeholder 13"/>
          <p:cNvSpPr>
            <a:spLocks noGrp="1"/>
          </p:cNvSpPr>
          <p:nvPr>
            <p:ph idx="1"/>
          </p:nvPr>
        </p:nvSpPr>
        <p:spPr/>
        <p:txBody>
          <a:bodyPr>
            <a:normAutofit/>
          </a:bodyPr>
          <a:lstStyle/>
          <a:p>
            <a:endParaRPr lang="en-US" dirty="0"/>
          </a:p>
        </p:txBody>
      </p:sp>
      <p:pic>
        <p:nvPicPr>
          <p:cNvPr id="4" name="Picture 3">
            <a:extLst>
              <a:ext uri="{FF2B5EF4-FFF2-40B4-BE49-F238E27FC236}">
                <a16:creationId xmlns:a16="http://schemas.microsoft.com/office/drawing/2014/main" id="{4AABD153-956D-AA34-5507-1F12938F1F0B}"/>
              </a:ext>
            </a:extLst>
          </p:cNvPr>
          <p:cNvPicPr>
            <a:picLocks noChangeAspect="1"/>
          </p:cNvPicPr>
          <p:nvPr/>
        </p:nvPicPr>
        <p:blipFill>
          <a:blip r:embed="rId2"/>
          <a:stretch>
            <a:fillRect/>
          </a:stretch>
        </p:blipFill>
        <p:spPr>
          <a:xfrm>
            <a:off x="2208212" y="1679832"/>
            <a:ext cx="7772400" cy="5178168"/>
          </a:xfrm>
          <a:prstGeom prst="rect">
            <a:avLst/>
          </a:prstGeom>
        </p:spPr>
      </p:pic>
    </p:spTree>
    <p:extLst>
      <p:ext uri="{BB962C8B-B14F-4D97-AF65-F5344CB8AC3E}">
        <p14:creationId xmlns:p14="http://schemas.microsoft.com/office/powerpoint/2010/main" val="50135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829798" cy="1020762"/>
          </a:xfrm>
        </p:spPr>
        <p:txBody>
          <a:bodyPr/>
          <a:lstStyle/>
          <a:p>
            <a:r>
              <a:rPr lang="en-US" dirty="0" err="1"/>
              <a:t>XGBoost</a:t>
            </a:r>
            <a:r>
              <a:rPr lang="en-US" dirty="0"/>
              <a:t> – How to find split candidates?</a:t>
            </a:r>
          </a:p>
        </p:txBody>
      </p:sp>
      <p:sp>
        <p:nvSpPr>
          <p:cNvPr id="14" name="Content Placeholder 13"/>
          <p:cNvSpPr>
            <a:spLocks noGrp="1"/>
          </p:cNvSpPr>
          <p:nvPr>
            <p:ph idx="1"/>
          </p:nvPr>
        </p:nvSpPr>
        <p:spPr/>
        <p:txBody>
          <a:bodyPr>
            <a:normAutofit/>
          </a:bodyPr>
          <a:lstStyle/>
          <a:p>
            <a:endParaRPr lang="en-US" dirty="0"/>
          </a:p>
        </p:txBody>
      </p:sp>
      <p:pic>
        <p:nvPicPr>
          <p:cNvPr id="2" name="Picture 1">
            <a:extLst>
              <a:ext uri="{FF2B5EF4-FFF2-40B4-BE49-F238E27FC236}">
                <a16:creationId xmlns:a16="http://schemas.microsoft.com/office/drawing/2014/main" id="{CBAF43A7-9F1D-9ADD-F7DE-833D902D73CC}"/>
              </a:ext>
            </a:extLst>
          </p:cNvPr>
          <p:cNvPicPr>
            <a:picLocks noChangeAspect="1"/>
          </p:cNvPicPr>
          <p:nvPr/>
        </p:nvPicPr>
        <p:blipFill>
          <a:blip r:embed="rId2"/>
          <a:stretch>
            <a:fillRect/>
          </a:stretch>
        </p:blipFill>
        <p:spPr>
          <a:xfrm>
            <a:off x="1535472" y="2041413"/>
            <a:ext cx="9117879" cy="4541949"/>
          </a:xfrm>
          <a:prstGeom prst="rect">
            <a:avLst/>
          </a:prstGeom>
        </p:spPr>
      </p:pic>
    </p:spTree>
    <p:extLst>
      <p:ext uri="{BB962C8B-B14F-4D97-AF65-F5344CB8AC3E}">
        <p14:creationId xmlns:p14="http://schemas.microsoft.com/office/powerpoint/2010/main" val="33737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Missing Data?</a:t>
            </a:r>
          </a:p>
        </p:txBody>
      </p:sp>
      <p:sp>
        <p:nvSpPr>
          <p:cNvPr id="14" name="Content Placeholder 13"/>
          <p:cNvSpPr>
            <a:spLocks noGrp="1"/>
          </p:cNvSpPr>
          <p:nvPr>
            <p:ph idx="1"/>
          </p:nvPr>
        </p:nvSpPr>
        <p:spPr/>
        <p:txBody>
          <a:bodyPr/>
          <a:lstStyle/>
          <a:p>
            <a:r>
              <a:rPr lang="en-US" dirty="0"/>
              <a:t>Learn default directions for each internal node in the tree by whichever direction minimizes training loss more.</a:t>
            </a:r>
          </a:p>
        </p:txBody>
      </p:sp>
      <p:pic>
        <p:nvPicPr>
          <p:cNvPr id="2" name="Picture 1">
            <a:extLst>
              <a:ext uri="{FF2B5EF4-FFF2-40B4-BE49-F238E27FC236}">
                <a16:creationId xmlns:a16="http://schemas.microsoft.com/office/drawing/2014/main" id="{7E13CA4A-A9E2-0C21-7661-0D6857332FA7}"/>
              </a:ext>
            </a:extLst>
          </p:cNvPr>
          <p:cNvPicPr>
            <a:picLocks noChangeAspect="1"/>
          </p:cNvPicPr>
          <p:nvPr/>
        </p:nvPicPr>
        <p:blipFill>
          <a:blip r:embed="rId2"/>
          <a:stretch>
            <a:fillRect/>
          </a:stretch>
        </p:blipFill>
        <p:spPr>
          <a:xfrm>
            <a:off x="2303462" y="2960485"/>
            <a:ext cx="7581900" cy="3213100"/>
          </a:xfrm>
          <a:prstGeom prst="rect">
            <a:avLst/>
          </a:prstGeom>
        </p:spPr>
      </p:pic>
    </p:spTree>
    <p:extLst>
      <p:ext uri="{BB962C8B-B14F-4D97-AF65-F5344CB8AC3E}">
        <p14:creationId xmlns:p14="http://schemas.microsoft.com/office/powerpoint/2010/main" val="88246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274638"/>
            <a:ext cx="9143998" cy="1020762"/>
          </a:xfrm>
        </p:spPr>
        <p:txBody>
          <a:bodyPr anchor="b">
            <a:normAutofit/>
          </a:bodyPr>
          <a:lstStyle/>
          <a:p>
            <a:r>
              <a:rPr lang="en-US" dirty="0" err="1"/>
              <a:t>XGBoost</a:t>
            </a:r>
            <a:r>
              <a:rPr lang="en-US" dirty="0"/>
              <a:t> – Missing Data?</a:t>
            </a:r>
          </a:p>
        </p:txBody>
      </p:sp>
      <p:pic>
        <p:nvPicPr>
          <p:cNvPr id="3" name="Picture 2">
            <a:extLst>
              <a:ext uri="{FF2B5EF4-FFF2-40B4-BE49-F238E27FC236}">
                <a16:creationId xmlns:a16="http://schemas.microsoft.com/office/drawing/2014/main" id="{E0262828-9DE3-45BA-935E-3E584301F63E}"/>
              </a:ext>
            </a:extLst>
          </p:cNvPr>
          <p:cNvPicPr>
            <a:picLocks noChangeAspect="1"/>
          </p:cNvPicPr>
          <p:nvPr/>
        </p:nvPicPr>
        <p:blipFill>
          <a:blip r:embed="rId2"/>
          <a:stretch>
            <a:fillRect/>
          </a:stretch>
        </p:blipFill>
        <p:spPr>
          <a:xfrm>
            <a:off x="1530522" y="1711352"/>
            <a:ext cx="4580515" cy="5146648"/>
          </a:xfrm>
          <a:prstGeom prst="rect">
            <a:avLst/>
          </a:prstGeom>
          <a:noFill/>
        </p:spPr>
      </p:pic>
      <p:sp>
        <p:nvSpPr>
          <p:cNvPr id="18" name="Content Placeholder 3">
            <a:extLst>
              <a:ext uri="{FF2B5EF4-FFF2-40B4-BE49-F238E27FC236}">
                <a16:creationId xmlns:a16="http://schemas.microsoft.com/office/drawing/2014/main" id="{66E7D03F-68EC-2C96-7D56-453ED200DEC7}"/>
              </a:ext>
            </a:extLst>
          </p:cNvPr>
          <p:cNvSpPr>
            <a:spLocks noGrp="1"/>
          </p:cNvSpPr>
          <p:nvPr>
            <p:ph sz="half" idx="2"/>
          </p:nvPr>
        </p:nvSpPr>
        <p:spPr>
          <a:xfrm>
            <a:off x="6246815" y="1905000"/>
            <a:ext cx="4419598" cy="4267200"/>
          </a:xfrm>
        </p:spPr>
        <p:txBody>
          <a:bodyPr/>
          <a:lstStyle/>
          <a:p>
            <a:r>
              <a:rPr lang="en-US" dirty="0"/>
              <a:t>Try missing values in left and right subset and compare loss reduction.</a:t>
            </a:r>
          </a:p>
        </p:txBody>
      </p:sp>
    </p:spTree>
    <p:extLst>
      <p:ext uri="{BB962C8B-B14F-4D97-AF65-F5344CB8AC3E}">
        <p14:creationId xmlns:p14="http://schemas.microsoft.com/office/powerpoint/2010/main" val="284553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a:t>XGBoost</a:t>
            </a:r>
            <a:r>
              <a:rPr lang="en-US" dirty="0"/>
              <a:t> – Regularization</a:t>
            </a:r>
          </a:p>
        </p:txBody>
      </p:sp>
      <p:sp>
        <p:nvSpPr>
          <p:cNvPr id="14" name="Content Placeholder 13"/>
          <p:cNvSpPr>
            <a:spLocks noGrp="1"/>
          </p:cNvSpPr>
          <p:nvPr>
            <p:ph idx="1"/>
          </p:nvPr>
        </p:nvSpPr>
        <p:spPr/>
        <p:txBody>
          <a:bodyPr/>
          <a:lstStyle/>
          <a:p>
            <a:r>
              <a:rPr lang="en-US" dirty="0"/>
              <a:t>Two major options for growth policy: </a:t>
            </a:r>
          </a:p>
          <a:p>
            <a:pPr lvl="1"/>
            <a:r>
              <a:rPr lang="en-US" dirty="0" err="1"/>
              <a:t>Depthwise</a:t>
            </a:r>
            <a:r>
              <a:rPr lang="en-US" dirty="0"/>
              <a:t>: Default and grows tree one level at a time. </a:t>
            </a:r>
          </a:p>
          <a:p>
            <a:pPr lvl="1"/>
            <a:r>
              <a:rPr lang="en-US" dirty="0" err="1"/>
              <a:t>Lossguide</a:t>
            </a:r>
            <a:r>
              <a:rPr lang="en-US" dirty="0"/>
              <a:t>: Favors splitting at nodes with greatest reduction in loss.</a:t>
            </a:r>
          </a:p>
          <a:p>
            <a:r>
              <a:rPr lang="en-US" dirty="0"/>
              <a:t>Beyond feature sampling (col sampling) we can also perform bagging per tree (known as subsample). </a:t>
            </a:r>
          </a:p>
          <a:p>
            <a:r>
              <a:rPr lang="en-US" dirty="0"/>
              <a:t>Max depth, max leaves, min children. </a:t>
            </a:r>
          </a:p>
          <a:p>
            <a:r>
              <a:rPr lang="en-US" dirty="0"/>
              <a:t>L1 or L2 regularization on weights. </a:t>
            </a:r>
          </a:p>
          <a:p>
            <a:pPr lvl="1"/>
            <a:endParaRPr lang="en-US" dirty="0"/>
          </a:p>
        </p:txBody>
      </p:sp>
    </p:spTree>
    <p:extLst>
      <p:ext uri="{BB962C8B-B14F-4D97-AF65-F5344CB8AC3E}">
        <p14:creationId xmlns:p14="http://schemas.microsoft.com/office/powerpoint/2010/main" val="299922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Questions</a:t>
            </a:r>
          </a:p>
        </p:txBody>
      </p:sp>
      <p:sp>
        <p:nvSpPr>
          <p:cNvPr id="14" name="Content Placeholder 13"/>
          <p:cNvSpPr>
            <a:spLocks noGrp="1"/>
          </p:cNvSpPr>
          <p:nvPr>
            <p:ph idx="1"/>
          </p:nvPr>
        </p:nvSpPr>
        <p:spPr/>
        <p:txBody>
          <a:bodyPr/>
          <a:lstStyle/>
          <a:p>
            <a:endParaRPr lang="en-US" dirty="0"/>
          </a:p>
        </p:txBody>
      </p:sp>
      <p:pic>
        <p:nvPicPr>
          <p:cNvPr id="3074" name="Picture 2" descr="Thinking Face on Noto Color Emoji, Animated ">
            <a:hlinkClick r:id="rId2"/>
            <a:extLst>
              <a:ext uri="{FF2B5EF4-FFF2-40B4-BE49-F238E27FC236}">
                <a16:creationId xmlns:a16="http://schemas.microsoft.com/office/drawing/2014/main" id="{2738B6FF-7901-00AF-76B3-C4CFF6A14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2" y="1881447"/>
            <a:ext cx="3962399" cy="396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0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Decision Tree Visualization</a:t>
            </a:r>
          </a:p>
        </p:txBody>
      </p:sp>
      <p:pic>
        <p:nvPicPr>
          <p:cNvPr id="8" name="Picture 7">
            <a:extLst>
              <a:ext uri="{FF2B5EF4-FFF2-40B4-BE49-F238E27FC236}">
                <a16:creationId xmlns:a16="http://schemas.microsoft.com/office/drawing/2014/main" id="{E5846153-7472-3075-A85B-474A0FDB5429}"/>
              </a:ext>
            </a:extLst>
          </p:cNvPr>
          <p:cNvPicPr>
            <a:picLocks noChangeAspect="1"/>
          </p:cNvPicPr>
          <p:nvPr/>
        </p:nvPicPr>
        <p:blipFill>
          <a:blip r:embed="rId2"/>
          <a:stretch>
            <a:fillRect/>
          </a:stretch>
        </p:blipFill>
        <p:spPr>
          <a:xfrm>
            <a:off x="2883806" y="1828800"/>
            <a:ext cx="6421211" cy="4610100"/>
          </a:xfrm>
          <a:prstGeom prst="rect">
            <a:avLst/>
          </a:prstGeom>
        </p:spPr>
      </p:pic>
    </p:spTree>
    <p:extLst>
      <p:ext uri="{BB962C8B-B14F-4D97-AF65-F5344CB8AC3E}">
        <p14:creationId xmlns:p14="http://schemas.microsoft.com/office/powerpoint/2010/main" val="198287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Decision Tree Overview</a:t>
            </a:r>
          </a:p>
        </p:txBody>
      </p:sp>
      <p:sp>
        <p:nvSpPr>
          <p:cNvPr id="14" name="Content Placeholder 13"/>
          <p:cNvSpPr>
            <a:spLocks noGrp="1"/>
          </p:cNvSpPr>
          <p:nvPr>
            <p:ph idx="1"/>
          </p:nvPr>
        </p:nvSpPr>
        <p:spPr>
          <a:xfrm>
            <a:off x="1674812" y="1981200"/>
            <a:ext cx="9144000" cy="4267200"/>
          </a:xfrm>
        </p:spPr>
        <p:txBody>
          <a:bodyPr/>
          <a:lstStyle/>
          <a:p>
            <a:r>
              <a:rPr lang="en-US" dirty="0"/>
              <a:t>Recursively partition feature space so that samples with similar labels are grouped together.</a:t>
            </a:r>
          </a:p>
          <a:p>
            <a:r>
              <a:rPr lang="en-US" dirty="0"/>
              <a:t>At each internal node in the tree need to choose a split. Split is a feature and threshold pair. Choose the split that minimizes a loss function or impurity function. For classification we may use entropy, for regression we may use MSE. </a:t>
            </a:r>
          </a:p>
          <a:p>
            <a:r>
              <a:rPr lang="en-US" dirty="0"/>
              <a:t>Repeat until a certain depth is reached, there are too few samples per leaf, or other regularization constraints are no longer satisfied.</a:t>
            </a:r>
          </a:p>
          <a:p>
            <a:endParaRPr lang="en-US" dirty="0"/>
          </a:p>
        </p:txBody>
      </p:sp>
    </p:spTree>
    <p:extLst>
      <p:ext uri="{BB962C8B-B14F-4D97-AF65-F5344CB8AC3E}">
        <p14:creationId xmlns:p14="http://schemas.microsoft.com/office/powerpoint/2010/main" val="348954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Decision Tree Scikit-Learn Mathematics</a:t>
            </a:r>
          </a:p>
        </p:txBody>
      </p:sp>
      <p:sp>
        <p:nvSpPr>
          <p:cNvPr id="14" name="Content Placeholder 13"/>
          <p:cNvSpPr>
            <a:spLocks noGrp="1"/>
          </p:cNvSpPr>
          <p:nvPr>
            <p:ph idx="1"/>
          </p:nvPr>
        </p:nvSpPr>
        <p:spPr/>
        <p:txBody>
          <a:bodyPr/>
          <a:lstStyle/>
          <a:p>
            <a:r>
              <a:rPr lang="en-US" dirty="0"/>
              <a:t>Simple interpretable model</a:t>
            </a:r>
          </a:p>
          <a:p>
            <a:r>
              <a:rPr lang="en-US" dirty="0"/>
              <a:t>Add your second bullet point here</a:t>
            </a:r>
          </a:p>
          <a:p>
            <a:r>
              <a:rPr lang="en-US" dirty="0"/>
              <a:t>Add your third bullet point here</a:t>
            </a:r>
          </a:p>
        </p:txBody>
      </p:sp>
      <p:pic>
        <p:nvPicPr>
          <p:cNvPr id="3" name="Picture 2">
            <a:extLst>
              <a:ext uri="{FF2B5EF4-FFF2-40B4-BE49-F238E27FC236}">
                <a16:creationId xmlns:a16="http://schemas.microsoft.com/office/drawing/2014/main" id="{B66A103B-B6F4-F020-CEB9-4D6E62F6F951}"/>
              </a:ext>
            </a:extLst>
          </p:cNvPr>
          <p:cNvPicPr>
            <a:picLocks noChangeAspect="1"/>
          </p:cNvPicPr>
          <p:nvPr/>
        </p:nvPicPr>
        <p:blipFill>
          <a:blip r:embed="rId2"/>
          <a:stretch>
            <a:fillRect/>
          </a:stretch>
        </p:blipFill>
        <p:spPr>
          <a:xfrm>
            <a:off x="1612274" y="1676400"/>
            <a:ext cx="8964276" cy="4810796"/>
          </a:xfrm>
          <a:prstGeom prst="rect">
            <a:avLst/>
          </a:prstGeom>
        </p:spPr>
      </p:pic>
    </p:spTree>
    <p:extLst>
      <p:ext uri="{BB962C8B-B14F-4D97-AF65-F5344CB8AC3E}">
        <p14:creationId xmlns:p14="http://schemas.microsoft.com/office/powerpoint/2010/main" val="237977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Bias and Variance Setup</a:t>
            </a:r>
          </a:p>
        </p:txBody>
      </p:sp>
      <p:sp>
        <p:nvSpPr>
          <p:cNvPr id="14" name="Content Placeholder 13"/>
          <p:cNvSpPr>
            <a:spLocks noGrp="1"/>
          </p:cNvSpPr>
          <p:nvPr>
            <p:ph idx="1"/>
          </p:nvPr>
        </p:nvSpPr>
        <p:spPr/>
        <p:txBody>
          <a:bodyPr/>
          <a:lstStyle/>
          <a:p>
            <a:r>
              <a:rPr lang="en-US" dirty="0"/>
              <a:t>Let’s assume that for our training set D consists of training pairs (</a:t>
            </a:r>
            <a:r>
              <a:rPr lang="en-US" dirty="0" err="1"/>
              <a:t>xi,ti</a:t>
            </a:r>
            <a:r>
              <a:rPr lang="en-US" dirty="0"/>
              <a:t>) that are sampled I.I.D from a data generating distribution p(</a:t>
            </a:r>
            <a:r>
              <a:rPr lang="en-US" dirty="0" err="1"/>
              <a:t>xi,ti</a:t>
            </a:r>
            <a:r>
              <a:rPr lang="en-US" dirty="0"/>
              <a:t>). Notice this is a joint distribution. Let’s also assume we are using squared error as our loss function.</a:t>
            </a:r>
          </a:p>
          <a:p>
            <a:r>
              <a:rPr lang="en-US" dirty="0"/>
              <a:t>For a test query point let’s assume we knew p(</a:t>
            </a:r>
            <a:r>
              <a:rPr lang="en-US" dirty="0" err="1"/>
              <a:t>t|x</a:t>
            </a:r>
            <a:r>
              <a:rPr lang="en-US" dirty="0"/>
              <a:t>).</a:t>
            </a:r>
          </a:p>
          <a:p>
            <a:r>
              <a:rPr lang="en-US" dirty="0"/>
              <a:t>Given		can we decompose our loss function? </a:t>
            </a:r>
          </a:p>
          <a:p>
            <a:r>
              <a:rPr lang="en-US" dirty="0"/>
              <a:t>Our prediction for a query test point will be a random variable y and notice that y is independent of the test label random variable t since the model has never seen this t before.</a:t>
            </a:r>
          </a:p>
          <a:p>
            <a:endParaRPr lang="en-US" dirty="0"/>
          </a:p>
        </p:txBody>
      </p:sp>
      <p:pic>
        <p:nvPicPr>
          <p:cNvPr id="5" name="Picture 4">
            <a:extLst>
              <a:ext uri="{FF2B5EF4-FFF2-40B4-BE49-F238E27FC236}">
                <a16:creationId xmlns:a16="http://schemas.microsoft.com/office/drawing/2014/main" id="{36C589EC-96FE-5484-1CF6-DEA6915C9058}"/>
              </a:ext>
            </a:extLst>
          </p:cNvPr>
          <p:cNvPicPr>
            <a:picLocks noChangeAspect="1"/>
          </p:cNvPicPr>
          <p:nvPr/>
        </p:nvPicPr>
        <p:blipFill>
          <a:blip r:embed="rId2"/>
          <a:stretch>
            <a:fillRect/>
          </a:stretch>
        </p:blipFill>
        <p:spPr>
          <a:xfrm>
            <a:off x="2665412" y="4011706"/>
            <a:ext cx="1581371" cy="495369"/>
          </a:xfrm>
          <a:prstGeom prst="rect">
            <a:avLst/>
          </a:prstGeom>
        </p:spPr>
      </p:pic>
    </p:spTree>
    <p:extLst>
      <p:ext uri="{BB962C8B-B14F-4D97-AF65-F5344CB8AC3E}">
        <p14:creationId xmlns:p14="http://schemas.microsoft.com/office/powerpoint/2010/main" val="37748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Bias and Variance Decomposition</a:t>
            </a:r>
          </a:p>
        </p:txBody>
      </p:sp>
      <p:sp>
        <p:nvSpPr>
          <p:cNvPr id="2" name="AutoShape 2">
            <a:extLst>
              <a:ext uri="{FF2B5EF4-FFF2-40B4-BE49-F238E27FC236}">
                <a16:creationId xmlns:a16="http://schemas.microsoft.com/office/drawing/2014/main" id="{E52B4DF6-7A0E-5CF9-9428-40B54BD3DAC7}"/>
              </a:ext>
            </a:extLst>
          </p:cNvPr>
          <p:cNvSpPr>
            <a:spLocks noGrp="1" noChangeAspect="1" noChangeArrowheads="1"/>
          </p:cNvSpPr>
          <p:nvPr>
            <p:ph idx="1"/>
          </p:nvPr>
        </p:nvSpPr>
        <p:spPr bwMode="auto">
          <a:xfrm>
            <a:off x="1522414" y="1905000"/>
            <a:ext cx="9144000" cy="46783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We can represent the loss as the sum of three error terms.</a:t>
            </a:r>
          </a:p>
          <a:p>
            <a:r>
              <a:rPr lang="en-US" dirty="0"/>
              <a:t> Bayes Error is the irreducible noise in the dataset.</a:t>
            </a:r>
          </a:p>
        </p:txBody>
      </p:sp>
      <p:pic>
        <p:nvPicPr>
          <p:cNvPr id="18" name="Picture 17">
            <a:extLst>
              <a:ext uri="{FF2B5EF4-FFF2-40B4-BE49-F238E27FC236}">
                <a16:creationId xmlns:a16="http://schemas.microsoft.com/office/drawing/2014/main" id="{F1BFD6A5-B720-E22E-E94A-6EA096D91574}"/>
              </a:ext>
            </a:extLst>
          </p:cNvPr>
          <p:cNvPicPr>
            <a:picLocks noChangeAspect="1"/>
          </p:cNvPicPr>
          <p:nvPr/>
        </p:nvPicPr>
        <p:blipFill>
          <a:blip r:embed="rId3"/>
          <a:stretch>
            <a:fillRect/>
          </a:stretch>
        </p:blipFill>
        <p:spPr>
          <a:xfrm>
            <a:off x="2208212" y="1717698"/>
            <a:ext cx="7772400" cy="3422603"/>
          </a:xfrm>
          <a:prstGeom prst="rect">
            <a:avLst/>
          </a:prstGeom>
        </p:spPr>
      </p:pic>
      <p:sp>
        <p:nvSpPr>
          <p:cNvPr id="19" name="TextBox 18">
            <a:extLst>
              <a:ext uri="{FF2B5EF4-FFF2-40B4-BE49-F238E27FC236}">
                <a16:creationId xmlns:a16="http://schemas.microsoft.com/office/drawing/2014/main" id="{4BAEF047-E12C-1420-1F7D-1479C9C7C88A}"/>
              </a:ext>
            </a:extLst>
          </p:cNvPr>
          <p:cNvSpPr txBox="1"/>
          <p:nvPr/>
        </p:nvSpPr>
        <p:spPr>
          <a:xfrm>
            <a:off x="4646612" y="4805469"/>
            <a:ext cx="990600" cy="369332"/>
          </a:xfrm>
          <a:prstGeom prst="rect">
            <a:avLst/>
          </a:prstGeom>
          <a:noFill/>
        </p:spPr>
        <p:txBody>
          <a:bodyPr wrap="square" rtlCol="0">
            <a:spAutoFit/>
          </a:bodyPr>
          <a:lstStyle/>
          <a:p>
            <a:pPr>
              <a:lnSpc>
                <a:spcPct val="90000"/>
              </a:lnSpc>
            </a:pPr>
            <a:r>
              <a:rPr lang="en-US" sz="2000" dirty="0">
                <a:solidFill>
                  <a:schemeClr val="bg1"/>
                </a:solidFill>
              </a:rPr>
              <a:t>Bias</a:t>
            </a:r>
          </a:p>
        </p:txBody>
      </p:sp>
      <p:sp>
        <p:nvSpPr>
          <p:cNvPr id="20" name="TextBox 19">
            <a:extLst>
              <a:ext uri="{FF2B5EF4-FFF2-40B4-BE49-F238E27FC236}">
                <a16:creationId xmlns:a16="http://schemas.microsoft.com/office/drawing/2014/main" id="{2470A594-2FB3-EBA5-D02E-3CD80A5199A2}"/>
              </a:ext>
            </a:extLst>
          </p:cNvPr>
          <p:cNvSpPr txBox="1"/>
          <p:nvPr/>
        </p:nvSpPr>
        <p:spPr>
          <a:xfrm>
            <a:off x="6033830" y="4805469"/>
            <a:ext cx="1600200" cy="369332"/>
          </a:xfrm>
          <a:prstGeom prst="rect">
            <a:avLst/>
          </a:prstGeom>
          <a:noFill/>
        </p:spPr>
        <p:txBody>
          <a:bodyPr wrap="square" rtlCol="0">
            <a:spAutoFit/>
          </a:bodyPr>
          <a:lstStyle/>
          <a:p>
            <a:pPr>
              <a:lnSpc>
                <a:spcPct val="90000"/>
              </a:lnSpc>
            </a:pPr>
            <a:r>
              <a:rPr lang="en-US" sz="2000" dirty="0">
                <a:solidFill>
                  <a:schemeClr val="bg1"/>
                </a:solidFill>
              </a:rPr>
              <a:t>Variance</a:t>
            </a:r>
          </a:p>
        </p:txBody>
      </p:sp>
      <p:sp>
        <p:nvSpPr>
          <p:cNvPr id="21" name="TextBox 20">
            <a:extLst>
              <a:ext uri="{FF2B5EF4-FFF2-40B4-BE49-F238E27FC236}">
                <a16:creationId xmlns:a16="http://schemas.microsoft.com/office/drawing/2014/main" id="{E6759158-DA61-776F-FD71-80040FFC2FFB}"/>
              </a:ext>
            </a:extLst>
          </p:cNvPr>
          <p:cNvSpPr txBox="1"/>
          <p:nvPr/>
        </p:nvSpPr>
        <p:spPr>
          <a:xfrm>
            <a:off x="7275512" y="4822896"/>
            <a:ext cx="1600200" cy="369332"/>
          </a:xfrm>
          <a:prstGeom prst="rect">
            <a:avLst/>
          </a:prstGeom>
          <a:noFill/>
        </p:spPr>
        <p:txBody>
          <a:bodyPr wrap="square" rtlCol="0">
            <a:spAutoFit/>
          </a:bodyPr>
          <a:lstStyle/>
          <a:p>
            <a:pPr>
              <a:lnSpc>
                <a:spcPct val="90000"/>
              </a:lnSpc>
            </a:pPr>
            <a:r>
              <a:rPr lang="en-US" sz="2000" dirty="0">
                <a:solidFill>
                  <a:schemeClr val="bg1"/>
                </a:solidFill>
              </a:rPr>
              <a:t>Bayes Error</a:t>
            </a:r>
          </a:p>
        </p:txBody>
      </p:sp>
    </p:spTree>
    <p:extLst>
      <p:ext uri="{BB962C8B-B14F-4D97-AF65-F5344CB8AC3E}">
        <p14:creationId xmlns:p14="http://schemas.microsoft.com/office/powerpoint/2010/main" val="159844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Improving Model Performance</a:t>
            </a:r>
          </a:p>
        </p:txBody>
      </p:sp>
      <p:sp>
        <p:nvSpPr>
          <p:cNvPr id="14" name="Content Placeholder 13"/>
          <p:cNvSpPr>
            <a:spLocks noGrp="1"/>
          </p:cNvSpPr>
          <p:nvPr>
            <p:ph idx="1"/>
          </p:nvPr>
        </p:nvSpPr>
        <p:spPr/>
        <p:txBody>
          <a:bodyPr/>
          <a:lstStyle/>
          <a:p>
            <a:r>
              <a:rPr lang="en-US" dirty="0"/>
              <a:t>Let’s say we had m </a:t>
            </a:r>
            <a:r>
              <a:rPr lang="en-US" b="1" dirty="0"/>
              <a:t>independently</a:t>
            </a:r>
            <a:r>
              <a:rPr lang="en-US" dirty="0"/>
              <a:t> sampled datasets, we trained a model on each dataset and then we averaged the predictions. We would get reduction in variance. </a:t>
            </a:r>
          </a:p>
          <a:p>
            <a:r>
              <a:rPr lang="en-US" dirty="0"/>
              <a:t>Bias of ensemble same as bias of individual model. </a:t>
            </a:r>
          </a:p>
          <a:p>
            <a:r>
              <a:rPr lang="en-US" dirty="0"/>
              <a:t>The problem is we have one dataset with n examples.</a:t>
            </a:r>
          </a:p>
          <a:p>
            <a:r>
              <a:rPr lang="en-US" dirty="0"/>
              <a:t>We don’t want to split it into m segments </a:t>
            </a:r>
          </a:p>
          <a:p>
            <a:r>
              <a:rPr lang="en-US" dirty="0"/>
              <a:t>Could increase bias of each model for small dataset.</a:t>
            </a:r>
          </a:p>
        </p:txBody>
      </p:sp>
      <p:pic>
        <p:nvPicPr>
          <p:cNvPr id="2" name="Picture 1">
            <a:extLst>
              <a:ext uri="{FF2B5EF4-FFF2-40B4-BE49-F238E27FC236}">
                <a16:creationId xmlns:a16="http://schemas.microsoft.com/office/drawing/2014/main" id="{4191A4F1-92C3-0CDA-E0CB-80BA46AF82B5}"/>
              </a:ext>
            </a:extLst>
          </p:cNvPr>
          <p:cNvPicPr>
            <a:picLocks noChangeAspect="1"/>
          </p:cNvPicPr>
          <p:nvPr/>
        </p:nvPicPr>
        <p:blipFill>
          <a:blip r:embed="rId2"/>
          <a:stretch>
            <a:fillRect/>
          </a:stretch>
        </p:blipFill>
        <p:spPr>
          <a:xfrm>
            <a:off x="8761412" y="3633252"/>
            <a:ext cx="2743200" cy="3197039"/>
          </a:xfrm>
          <a:prstGeom prst="rect">
            <a:avLst/>
          </a:prstGeom>
        </p:spPr>
      </p:pic>
    </p:spTree>
    <p:extLst>
      <p:ext uri="{BB962C8B-B14F-4D97-AF65-F5344CB8AC3E}">
        <p14:creationId xmlns:p14="http://schemas.microsoft.com/office/powerpoint/2010/main" val="21371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Bootstrap Aggregating (Bagging)</a:t>
            </a:r>
          </a:p>
        </p:txBody>
      </p:sp>
      <p:sp>
        <p:nvSpPr>
          <p:cNvPr id="14" name="Content Placeholder 13"/>
          <p:cNvSpPr>
            <a:spLocks noGrp="1"/>
          </p:cNvSpPr>
          <p:nvPr>
            <p:ph idx="1"/>
          </p:nvPr>
        </p:nvSpPr>
        <p:spPr/>
        <p:txBody>
          <a:bodyPr/>
          <a:lstStyle/>
          <a:p>
            <a:r>
              <a:rPr lang="en-US" dirty="0"/>
              <a:t>Instead of sampling </a:t>
            </a:r>
            <a:r>
              <a:rPr lang="en-US" b="1" dirty="0"/>
              <a:t>without</a:t>
            </a:r>
            <a:r>
              <a:rPr lang="en-US" dirty="0"/>
              <a:t> replacement we can sample </a:t>
            </a:r>
            <a:r>
              <a:rPr lang="en-US" b="1" dirty="0"/>
              <a:t>with</a:t>
            </a:r>
            <a:r>
              <a:rPr lang="en-US" dirty="0"/>
              <a:t> replacement. </a:t>
            </a:r>
          </a:p>
          <a:p>
            <a:r>
              <a:rPr lang="en-US" dirty="0"/>
              <a:t>If our predictions </a:t>
            </a:r>
            <a:r>
              <a:rPr lang="en-US" dirty="0" err="1"/>
              <a:t>yi</a:t>
            </a:r>
            <a:r>
              <a:rPr lang="en-US" dirty="0"/>
              <a:t> have variance 𝝈 and correlation 𝜌 then</a:t>
            </a:r>
          </a:p>
          <a:p>
            <a:endParaRPr lang="en-US" dirty="0"/>
          </a:p>
          <a:p>
            <a:endParaRPr lang="en-US" dirty="0"/>
          </a:p>
          <a:p>
            <a:endParaRPr lang="en-US" dirty="0"/>
          </a:p>
          <a:p>
            <a:r>
              <a:rPr lang="en-US" dirty="0"/>
              <a:t>If correlation is 1 then variance of the ensemble is the same as one individual tree. If the correlation is 0 then we achieve the 1/m reduction. </a:t>
            </a:r>
          </a:p>
        </p:txBody>
      </p:sp>
      <p:pic>
        <p:nvPicPr>
          <p:cNvPr id="2" name="Picture 1">
            <a:extLst>
              <a:ext uri="{FF2B5EF4-FFF2-40B4-BE49-F238E27FC236}">
                <a16:creationId xmlns:a16="http://schemas.microsoft.com/office/drawing/2014/main" id="{F79637FB-0BBC-160E-3EDA-004BB9A0AFCF}"/>
              </a:ext>
            </a:extLst>
          </p:cNvPr>
          <p:cNvPicPr>
            <a:picLocks noChangeAspect="1"/>
          </p:cNvPicPr>
          <p:nvPr/>
        </p:nvPicPr>
        <p:blipFill>
          <a:blip r:embed="rId2"/>
          <a:stretch>
            <a:fillRect/>
          </a:stretch>
        </p:blipFill>
        <p:spPr>
          <a:xfrm>
            <a:off x="4071937" y="3429000"/>
            <a:ext cx="4044950" cy="1019371"/>
          </a:xfrm>
          <a:prstGeom prst="rect">
            <a:avLst/>
          </a:prstGeom>
        </p:spPr>
      </p:pic>
    </p:spTree>
    <p:extLst>
      <p:ext uri="{BB962C8B-B14F-4D97-AF65-F5344CB8AC3E}">
        <p14:creationId xmlns:p14="http://schemas.microsoft.com/office/powerpoint/2010/main" val="35254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5298</TotalTime>
  <Words>1283</Words>
  <Application>Microsoft Macintosh PowerPoint</Application>
  <PresentationFormat>Custom</PresentationFormat>
  <Paragraphs>143</Paragraphs>
  <Slides>28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Consolas</vt:lpstr>
      <vt:lpstr>Corbel</vt:lpstr>
      <vt:lpstr>Chalkboard 16x9</vt:lpstr>
      <vt:lpstr>Intro to Ensembles and XGBoost</vt:lpstr>
      <vt:lpstr>Agenda</vt:lpstr>
      <vt:lpstr>Decision Tree Visualization</vt:lpstr>
      <vt:lpstr>Decision Tree Overview</vt:lpstr>
      <vt:lpstr>Decision Tree Scikit-Learn Mathematics</vt:lpstr>
      <vt:lpstr>Bias and Variance Setup</vt:lpstr>
      <vt:lpstr>Bias and Variance Decomposition</vt:lpstr>
      <vt:lpstr>Improving Model Performance</vt:lpstr>
      <vt:lpstr>Bootstrap Aggregating (Bagging)</vt:lpstr>
      <vt:lpstr>Random Forest</vt:lpstr>
      <vt:lpstr>XGBoost – Tree Ensemble Part 1</vt:lpstr>
      <vt:lpstr>XGBoost – Tree Ensemble Part 2</vt:lpstr>
      <vt:lpstr>XGBoost – Gradient Tree Boosting</vt:lpstr>
      <vt:lpstr>XGBoost – Gradient Tree Boosting</vt:lpstr>
      <vt:lpstr>XGBoost – Gradient Tree Boosting</vt:lpstr>
      <vt:lpstr>XGBoost – Gradient Tree Boosting</vt:lpstr>
      <vt:lpstr>XGBoost – Second Order Taylor Polynomial</vt:lpstr>
      <vt:lpstr>XGBoost – Second Order Taylor Polynomial</vt:lpstr>
      <vt:lpstr>XGBoost – Rewriting Loss in Terms of Leaves</vt:lpstr>
      <vt:lpstr>XGBoost – Final Loss</vt:lpstr>
      <vt:lpstr>XGBoost – Score a Tree</vt:lpstr>
      <vt:lpstr>XGBoost – How to evaluate split candidates?</vt:lpstr>
      <vt:lpstr>XGBoost – How to find split candidates?</vt:lpstr>
      <vt:lpstr>XGBoost – How to find split candidates?</vt:lpstr>
      <vt:lpstr>XGBoost – Missing Data?</vt:lpstr>
      <vt:lpstr>XGBoost – Missing Data?</vt:lpstr>
      <vt:lpstr>XGBoost – Regularization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Ensembles and XGBoost</dc:title>
  <dc:creator>bkolisnik@outlook.com</dc:creator>
  <cp:lastModifiedBy>Brendan Kolisnik</cp:lastModifiedBy>
  <cp:revision>6</cp:revision>
  <dcterms:created xsi:type="dcterms:W3CDTF">2023-04-12T20:00:05Z</dcterms:created>
  <dcterms:modified xsi:type="dcterms:W3CDTF">2023-04-19T04:52:05Z</dcterms:modified>
</cp:coreProperties>
</file>